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2" r:id="rId2"/>
    <p:sldId id="276" r:id="rId3"/>
    <p:sldId id="269" r:id="rId4"/>
    <p:sldId id="282" r:id="rId5"/>
    <p:sldId id="277" r:id="rId6"/>
    <p:sldId id="278" r:id="rId7"/>
    <p:sldId id="279" r:id="rId8"/>
    <p:sldId id="280" r:id="rId9"/>
    <p:sldId id="281" r:id="rId10"/>
    <p:sldId id="283" r:id="rId11"/>
    <p:sldId id="266" r:id="rId12"/>
    <p:sldId id="258" r:id="rId13"/>
    <p:sldId id="286" r:id="rId14"/>
    <p:sldId id="287" r:id="rId15"/>
    <p:sldId id="288" r:id="rId16"/>
    <p:sldId id="289" r:id="rId17"/>
    <p:sldId id="260" r:id="rId18"/>
    <p:sldId id="261" r:id="rId19"/>
    <p:sldId id="291" r:id="rId20"/>
    <p:sldId id="263" r:id="rId2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F509FF-AD07-4E44-8B05-ED92CF6C4108}" v="3793" dt="2022-12-04T23:18:36.784"/>
    <p1510:client id="{44354DA3-8BD1-4841-A185-D8525C0B9CD2}" v="1768" dt="2022-12-05T02:27:14.594"/>
    <p1510:client id="{54420611-B31E-407C-A0F3-7FDD1AFC25E0}" v="81" dt="2022-12-05T02:33:34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4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svg"/><Relationship Id="rId1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svg"/><Relationship Id="rId1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29AC1F-67F9-41B5-BE77-A2EFD92C3BF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EFF353C-3039-4CFC-9983-275DDB4D05EA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err="1"/>
            <a:t>Medir</a:t>
          </a:r>
          <a:r>
            <a:rPr lang="en-GB"/>
            <a:t> </a:t>
          </a:r>
          <a:r>
            <a:rPr lang="en-GB" err="1"/>
            <a:t>confiabilidad</a:t>
          </a:r>
          <a:endParaRPr lang="en-US"/>
        </a:p>
      </dgm:t>
    </dgm:pt>
    <dgm:pt modelId="{9E42CA3D-4162-4EC3-AC5B-A1BDA85F218F}" type="parTrans" cxnId="{A234E1D5-3576-4D91-BC06-93C550B13E99}">
      <dgm:prSet/>
      <dgm:spPr/>
      <dgm:t>
        <a:bodyPr/>
        <a:lstStyle/>
        <a:p>
          <a:endParaRPr lang="en-US"/>
        </a:p>
      </dgm:t>
    </dgm:pt>
    <dgm:pt modelId="{1245772D-A1C8-478C-80B8-E4C04F0C3022}" type="sibTrans" cxnId="{A234E1D5-3576-4D91-BC06-93C550B13E99}">
      <dgm:prSet/>
      <dgm:spPr/>
      <dgm:t>
        <a:bodyPr/>
        <a:lstStyle/>
        <a:p>
          <a:endParaRPr lang="en-US"/>
        </a:p>
      </dgm:t>
    </dgm:pt>
    <dgm:pt modelId="{1540AC86-0CB4-4114-9718-F6DAC3D98BCE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err="1"/>
            <a:t>Obtener</a:t>
          </a:r>
          <a:r>
            <a:rPr lang="en-GB"/>
            <a:t> </a:t>
          </a:r>
          <a:r>
            <a:rPr lang="en-GB" err="1"/>
            <a:t>mejores</a:t>
          </a:r>
          <a:r>
            <a:rPr lang="en-GB"/>
            <a:t> ideas </a:t>
          </a:r>
          <a:r>
            <a:rPr lang="en-GB" err="1"/>
            <a:t>sobre</a:t>
          </a:r>
          <a:r>
            <a:rPr lang="en-GB"/>
            <a:t> la </a:t>
          </a:r>
          <a:r>
            <a:rPr lang="en-GB" err="1"/>
            <a:t>prediccion</a:t>
          </a:r>
          <a:endParaRPr lang="en-US"/>
        </a:p>
      </dgm:t>
    </dgm:pt>
    <dgm:pt modelId="{E45ECDAD-FDAE-4D10-8F19-E5C362DC49AC}" type="parTrans" cxnId="{0C6F30C5-47CD-49D5-96CE-5F9254BDFA77}">
      <dgm:prSet/>
      <dgm:spPr/>
      <dgm:t>
        <a:bodyPr/>
        <a:lstStyle/>
        <a:p>
          <a:endParaRPr lang="en-US"/>
        </a:p>
      </dgm:t>
    </dgm:pt>
    <dgm:pt modelId="{1CBEF8C4-1C22-4025-8354-25C94C274512}" type="sibTrans" cxnId="{0C6F30C5-47CD-49D5-96CE-5F9254BDFA77}">
      <dgm:prSet/>
      <dgm:spPr/>
      <dgm:t>
        <a:bodyPr/>
        <a:lstStyle/>
        <a:p>
          <a:endParaRPr lang="en-US"/>
        </a:p>
      </dgm:t>
    </dgm:pt>
    <dgm:pt modelId="{9D99EE4A-7ED3-47EE-A229-DD1FDF57D32A}" type="pres">
      <dgm:prSet presAssocID="{AF29AC1F-67F9-41B5-BE77-A2EFD92C3BF8}" presName="root" presStyleCnt="0">
        <dgm:presLayoutVars>
          <dgm:dir/>
          <dgm:resizeHandles val="exact"/>
        </dgm:presLayoutVars>
      </dgm:prSet>
      <dgm:spPr/>
    </dgm:pt>
    <dgm:pt modelId="{DE74A42F-432F-470F-AE44-84981034D631}" type="pres">
      <dgm:prSet presAssocID="{6EFF353C-3039-4CFC-9983-275DDB4D05EA}" presName="compNode" presStyleCnt="0"/>
      <dgm:spPr/>
    </dgm:pt>
    <dgm:pt modelId="{F9DD008F-7CAD-4A4D-A560-BD68EDADA78D}" type="pres">
      <dgm:prSet presAssocID="{6EFF353C-3039-4CFC-9983-275DDB4D05EA}" presName="bgRect" presStyleLbl="bgShp" presStyleIdx="0" presStyleCnt="2"/>
      <dgm:spPr/>
    </dgm:pt>
    <dgm:pt modelId="{8D5D1480-B499-43E9-98E2-C93BC0CC5511}" type="pres">
      <dgm:prSet presAssocID="{6EFF353C-3039-4CFC-9983-275DDB4D05E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FE1C9983-B285-421E-A3BA-A03581BB535F}" type="pres">
      <dgm:prSet presAssocID="{6EFF353C-3039-4CFC-9983-275DDB4D05EA}" presName="spaceRect" presStyleCnt="0"/>
      <dgm:spPr/>
    </dgm:pt>
    <dgm:pt modelId="{76AFF5B4-D646-4C4B-8C38-EFACDA57E993}" type="pres">
      <dgm:prSet presAssocID="{6EFF353C-3039-4CFC-9983-275DDB4D05EA}" presName="parTx" presStyleLbl="revTx" presStyleIdx="0" presStyleCnt="2">
        <dgm:presLayoutVars>
          <dgm:chMax val="0"/>
          <dgm:chPref val="0"/>
        </dgm:presLayoutVars>
      </dgm:prSet>
      <dgm:spPr/>
    </dgm:pt>
    <dgm:pt modelId="{9C26121F-B576-402D-A715-2AD32CE9B202}" type="pres">
      <dgm:prSet presAssocID="{1245772D-A1C8-478C-80B8-E4C04F0C3022}" presName="sibTrans" presStyleCnt="0"/>
      <dgm:spPr/>
    </dgm:pt>
    <dgm:pt modelId="{84EC9842-EB64-40AF-8972-722DCC3955DF}" type="pres">
      <dgm:prSet presAssocID="{1540AC86-0CB4-4114-9718-F6DAC3D98BCE}" presName="compNode" presStyleCnt="0"/>
      <dgm:spPr/>
    </dgm:pt>
    <dgm:pt modelId="{1673EFA3-1C94-4CD6-807A-EE370B2A0B44}" type="pres">
      <dgm:prSet presAssocID="{1540AC86-0CB4-4114-9718-F6DAC3D98BCE}" presName="bgRect" presStyleLbl="bgShp" presStyleIdx="1" presStyleCnt="2"/>
      <dgm:spPr/>
    </dgm:pt>
    <dgm:pt modelId="{AE8358BF-93C8-4709-BD93-35EE23B6AE14}" type="pres">
      <dgm:prSet presAssocID="{1540AC86-0CB4-4114-9718-F6DAC3D98BC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2D49F26F-0F19-4BA2-9EEA-59FF11A18FAF}" type="pres">
      <dgm:prSet presAssocID="{1540AC86-0CB4-4114-9718-F6DAC3D98BCE}" presName="spaceRect" presStyleCnt="0"/>
      <dgm:spPr/>
    </dgm:pt>
    <dgm:pt modelId="{B760C9D8-D631-4131-844A-08DF9B474256}" type="pres">
      <dgm:prSet presAssocID="{1540AC86-0CB4-4114-9718-F6DAC3D98BC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F20C9092-A5CF-477A-9DFA-F23B99D7B363}" type="presOf" srcId="{AF29AC1F-67F9-41B5-BE77-A2EFD92C3BF8}" destId="{9D99EE4A-7ED3-47EE-A229-DD1FDF57D32A}" srcOrd="0" destOrd="0" presId="urn:microsoft.com/office/officeart/2018/2/layout/IconVerticalSolidList"/>
    <dgm:cxn modelId="{18B1FA9E-A7EF-4A11-AA9C-5CF15DABFFE5}" type="presOf" srcId="{6EFF353C-3039-4CFC-9983-275DDB4D05EA}" destId="{76AFF5B4-D646-4C4B-8C38-EFACDA57E993}" srcOrd="0" destOrd="0" presId="urn:microsoft.com/office/officeart/2018/2/layout/IconVerticalSolidList"/>
    <dgm:cxn modelId="{0C6F30C5-47CD-49D5-96CE-5F9254BDFA77}" srcId="{AF29AC1F-67F9-41B5-BE77-A2EFD92C3BF8}" destId="{1540AC86-0CB4-4114-9718-F6DAC3D98BCE}" srcOrd="1" destOrd="0" parTransId="{E45ECDAD-FDAE-4D10-8F19-E5C362DC49AC}" sibTransId="{1CBEF8C4-1C22-4025-8354-25C94C274512}"/>
    <dgm:cxn modelId="{A234E1D5-3576-4D91-BC06-93C550B13E99}" srcId="{AF29AC1F-67F9-41B5-BE77-A2EFD92C3BF8}" destId="{6EFF353C-3039-4CFC-9983-275DDB4D05EA}" srcOrd="0" destOrd="0" parTransId="{9E42CA3D-4162-4EC3-AC5B-A1BDA85F218F}" sibTransId="{1245772D-A1C8-478C-80B8-E4C04F0C3022}"/>
    <dgm:cxn modelId="{BD712EEE-7CF3-4D86-B911-97DA555F1E5C}" type="presOf" srcId="{1540AC86-0CB4-4114-9718-F6DAC3D98BCE}" destId="{B760C9D8-D631-4131-844A-08DF9B474256}" srcOrd="0" destOrd="0" presId="urn:microsoft.com/office/officeart/2018/2/layout/IconVerticalSolidList"/>
    <dgm:cxn modelId="{83D6E10C-C01E-45B4-B899-B2F73750626D}" type="presParOf" srcId="{9D99EE4A-7ED3-47EE-A229-DD1FDF57D32A}" destId="{DE74A42F-432F-470F-AE44-84981034D631}" srcOrd="0" destOrd="0" presId="urn:microsoft.com/office/officeart/2018/2/layout/IconVerticalSolidList"/>
    <dgm:cxn modelId="{3797F5B4-996C-4623-BDFE-5D6DBF9764A9}" type="presParOf" srcId="{DE74A42F-432F-470F-AE44-84981034D631}" destId="{F9DD008F-7CAD-4A4D-A560-BD68EDADA78D}" srcOrd="0" destOrd="0" presId="urn:microsoft.com/office/officeart/2018/2/layout/IconVerticalSolidList"/>
    <dgm:cxn modelId="{3D7C20AE-3BD0-499C-B431-6D15BC2CBA22}" type="presParOf" srcId="{DE74A42F-432F-470F-AE44-84981034D631}" destId="{8D5D1480-B499-43E9-98E2-C93BC0CC5511}" srcOrd="1" destOrd="0" presId="urn:microsoft.com/office/officeart/2018/2/layout/IconVerticalSolidList"/>
    <dgm:cxn modelId="{F01BE909-EDD9-424D-84B9-51D561390C68}" type="presParOf" srcId="{DE74A42F-432F-470F-AE44-84981034D631}" destId="{FE1C9983-B285-421E-A3BA-A03581BB535F}" srcOrd="2" destOrd="0" presId="urn:microsoft.com/office/officeart/2018/2/layout/IconVerticalSolidList"/>
    <dgm:cxn modelId="{D9263C54-0B16-4920-9D6E-286D73539FCB}" type="presParOf" srcId="{DE74A42F-432F-470F-AE44-84981034D631}" destId="{76AFF5B4-D646-4C4B-8C38-EFACDA57E993}" srcOrd="3" destOrd="0" presId="urn:microsoft.com/office/officeart/2018/2/layout/IconVerticalSolidList"/>
    <dgm:cxn modelId="{08EDE622-0F96-41CC-B47D-3DA0DFCB8B3D}" type="presParOf" srcId="{9D99EE4A-7ED3-47EE-A229-DD1FDF57D32A}" destId="{9C26121F-B576-402D-A715-2AD32CE9B202}" srcOrd="1" destOrd="0" presId="urn:microsoft.com/office/officeart/2018/2/layout/IconVerticalSolidList"/>
    <dgm:cxn modelId="{6179A08E-77D6-4E7A-A458-4FAC31B49479}" type="presParOf" srcId="{9D99EE4A-7ED3-47EE-A229-DD1FDF57D32A}" destId="{84EC9842-EB64-40AF-8972-722DCC3955DF}" srcOrd="2" destOrd="0" presId="urn:microsoft.com/office/officeart/2018/2/layout/IconVerticalSolidList"/>
    <dgm:cxn modelId="{92F08151-0BE8-4C6A-AD96-3755D98B7BDC}" type="presParOf" srcId="{84EC9842-EB64-40AF-8972-722DCC3955DF}" destId="{1673EFA3-1C94-4CD6-807A-EE370B2A0B44}" srcOrd="0" destOrd="0" presId="urn:microsoft.com/office/officeart/2018/2/layout/IconVerticalSolidList"/>
    <dgm:cxn modelId="{D49944D2-5B36-4854-B905-CF3D479C7A6F}" type="presParOf" srcId="{84EC9842-EB64-40AF-8972-722DCC3955DF}" destId="{AE8358BF-93C8-4709-BD93-35EE23B6AE14}" srcOrd="1" destOrd="0" presId="urn:microsoft.com/office/officeart/2018/2/layout/IconVerticalSolidList"/>
    <dgm:cxn modelId="{0F5A1C0F-AC67-4400-8106-0FAC89980403}" type="presParOf" srcId="{84EC9842-EB64-40AF-8972-722DCC3955DF}" destId="{2D49F26F-0F19-4BA2-9EEA-59FF11A18FAF}" srcOrd="2" destOrd="0" presId="urn:microsoft.com/office/officeart/2018/2/layout/IconVerticalSolidList"/>
    <dgm:cxn modelId="{B797BD03-4F59-4467-A517-13437FED83C7}" type="presParOf" srcId="{84EC9842-EB64-40AF-8972-722DCC3955DF}" destId="{B760C9D8-D631-4131-844A-08DF9B47425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29AC1F-67F9-41B5-BE77-A2EFD92C3BF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3B2D500B-C729-4C28-8DB5-2B04C8EB08C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200" b="0" kern="1200" dirty="0" err="1"/>
            <a:t>los</a:t>
          </a:r>
          <a:r>
            <a:rPr lang="en-GB" sz="2200" b="0" kern="1200" dirty="0"/>
            <a:t> 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set de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validación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pueden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diferir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de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los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datos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reales</a:t>
          </a:r>
          <a:endParaRPr lang="en-US" sz="2200" b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CA3A2DB3-385F-42A5-A4FF-FA09907D5F20}" type="parTrans" cxnId="{EC6FAE32-3692-4F21-AEE9-E303BB060D3F}">
      <dgm:prSet/>
      <dgm:spPr/>
      <dgm:t>
        <a:bodyPr/>
        <a:lstStyle/>
        <a:p>
          <a:endParaRPr lang="en-US"/>
        </a:p>
      </dgm:t>
    </dgm:pt>
    <dgm:pt modelId="{2B5BE0D5-D182-4437-BFF9-6FA982536739}" type="sibTrans" cxnId="{EC6FAE32-3692-4F21-AEE9-E303BB060D3F}">
      <dgm:prSet/>
      <dgm:spPr/>
      <dgm:t>
        <a:bodyPr/>
        <a:lstStyle/>
        <a:p>
          <a:endParaRPr lang="en-US"/>
        </a:p>
      </dgm:t>
    </dgm:pt>
    <dgm:pt modelId="{9D99EE4A-7ED3-47EE-A229-DD1FDF57D32A}" type="pres">
      <dgm:prSet presAssocID="{AF29AC1F-67F9-41B5-BE77-A2EFD92C3BF8}" presName="root" presStyleCnt="0">
        <dgm:presLayoutVars>
          <dgm:dir/>
          <dgm:resizeHandles val="exact"/>
        </dgm:presLayoutVars>
      </dgm:prSet>
      <dgm:spPr/>
    </dgm:pt>
    <dgm:pt modelId="{D813C930-F772-4235-BE6D-D520F81ED1E8}" type="pres">
      <dgm:prSet presAssocID="{3B2D500B-C729-4C28-8DB5-2B04C8EB08C0}" presName="compNode" presStyleCnt="0"/>
      <dgm:spPr/>
    </dgm:pt>
    <dgm:pt modelId="{4AFB4016-13F6-4622-B286-53DA139474DA}" type="pres">
      <dgm:prSet presAssocID="{3B2D500B-C729-4C28-8DB5-2B04C8EB08C0}" presName="bgRect" presStyleLbl="bgShp" presStyleIdx="0" presStyleCnt="1"/>
      <dgm:spPr/>
    </dgm:pt>
    <dgm:pt modelId="{AF205969-3F89-42EB-881A-B8E6CA51321D}" type="pres">
      <dgm:prSet presAssocID="{3B2D500B-C729-4C28-8DB5-2B04C8EB08C0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4B237F43-CB52-4DA4-B933-BF4C2FE656D6}" type="pres">
      <dgm:prSet presAssocID="{3B2D500B-C729-4C28-8DB5-2B04C8EB08C0}" presName="spaceRect" presStyleCnt="0"/>
      <dgm:spPr/>
    </dgm:pt>
    <dgm:pt modelId="{E2A57067-86C7-4468-99CE-0B4757641D3E}" type="pres">
      <dgm:prSet presAssocID="{3B2D500B-C729-4C28-8DB5-2B04C8EB08C0}" presName="parTx" presStyleLbl="revTx" presStyleIdx="0" presStyleCnt="1">
        <dgm:presLayoutVars>
          <dgm:chMax val="0"/>
          <dgm:chPref val="0"/>
        </dgm:presLayoutVars>
      </dgm:prSet>
      <dgm:spPr/>
    </dgm:pt>
  </dgm:ptLst>
  <dgm:cxnLst>
    <dgm:cxn modelId="{FFF3D820-F177-429A-8FE9-5D0574EF0D1C}" type="presOf" srcId="{3B2D500B-C729-4C28-8DB5-2B04C8EB08C0}" destId="{E2A57067-86C7-4468-99CE-0B4757641D3E}" srcOrd="0" destOrd="0" presId="urn:microsoft.com/office/officeart/2018/2/layout/IconVerticalSolidList"/>
    <dgm:cxn modelId="{EC6FAE32-3692-4F21-AEE9-E303BB060D3F}" srcId="{AF29AC1F-67F9-41B5-BE77-A2EFD92C3BF8}" destId="{3B2D500B-C729-4C28-8DB5-2B04C8EB08C0}" srcOrd="0" destOrd="0" parTransId="{CA3A2DB3-385F-42A5-A4FF-FA09907D5F20}" sibTransId="{2B5BE0D5-D182-4437-BFF9-6FA982536739}"/>
    <dgm:cxn modelId="{F20C9092-A5CF-477A-9DFA-F23B99D7B363}" type="presOf" srcId="{AF29AC1F-67F9-41B5-BE77-A2EFD92C3BF8}" destId="{9D99EE4A-7ED3-47EE-A229-DD1FDF57D32A}" srcOrd="0" destOrd="0" presId="urn:microsoft.com/office/officeart/2018/2/layout/IconVerticalSolidList"/>
    <dgm:cxn modelId="{F266ADAF-0703-45E8-AD7E-D2350F444C37}" type="presParOf" srcId="{9D99EE4A-7ED3-47EE-A229-DD1FDF57D32A}" destId="{D813C930-F772-4235-BE6D-D520F81ED1E8}" srcOrd="0" destOrd="0" presId="urn:microsoft.com/office/officeart/2018/2/layout/IconVerticalSolidList"/>
    <dgm:cxn modelId="{5519F74C-E9EA-4628-96BB-9723E8A871C7}" type="presParOf" srcId="{D813C930-F772-4235-BE6D-D520F81ED1E8}" destId="{4AFB4016-13F6-4622-B286-53DA139474DA}" srcOrd="0" destOrd="0" presId="urn:microsoft.com/office/officeart/2018/2/layout/IconVerticalSolidList"/>
    <dgm:cxn modelId="{8D3FFDF8-92E9-4EE4-92EB-339699821336}" type="presParOf" srcId="{D813C930-F772-4235-BE6D-D520F81ED1E8}" destId="{AF205969-3F89-42EB-881A-B8E6CA51321D}" srcOrd="1" destOrd="0" presId="urn:microsoft.com/office/officeart/2018/2/layout/IconVerticalSolidList"/>
    <dgm:cxn modelId="{A2835DDD-5C8C-4541-809B-8ED9461464DD}" type="presParOf" srcId="{D813C930-F772-4235-BE6D-D520F81ED1E8}" destId="{4B237F43-CB52-4DA4-B933-BF4C2FE656D6}" srcOrd="2" destOrd="0" presId="urn:microsoft.com/office/officeart/2018/2/layout/IconVerticalSolidList"/>
    <dgm:cxn modelId="{E4D6F9EC-917D-4B62-BF8B-E4855184EDE1}" type="presParOf" srcId="{D813C930-F772-4235-BE6D-D520F81ED1E8}" destId="{E2A57067-86C7-4468-99CE-0B4757641D3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DD008F-7CAD-4A4D-A560-BD68EDADA78D}">
      <dsp:nvSpPr>
        <dsp:cNvPr id="0" name=""/>
        <dsp:cNvSpPr/>
      </dsp:nvSpPr>
      <dsp:spPr>
        <a:xfrm>
          <a:off x="0" y="535376"/>
          <a:ext cx="6513603" cy="9883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5D1480-B499-43E9-98E2-C93BC0CC5511}">
      <dsp:nvSpPr>
        <dsp:cNvPr id="0" name=""/>
        <dsp:cNvSpPr/>
      </dsp:nvSpPr>
      <dsp:spPr>
        <a:xfrm>
          <a:off x="298987" y="757764"/>
          <a:ext cx="543613" cy="5436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AFF5B4-D646-4C4B-8C38-EFACDA57E993}">
      <dsp:nvSpPr>
        <dsp:cNvPr id="0" name=""/>
        <dsp:cNvSpPr/>
      </dsp:nvSpPr>
      <dsp:spPr>
        <a:xfrm>
          <a:off x="1141588" y="535376"/>
          <a:ext cx="5372015" cy="988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604" tIns="104604" rIns="104604" bIns="10460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err="1"/>
            <a:t>Medir</a:t>
          </a:r>
          <a:r>
            <a:rPr lang="en-GB" sz="2500" kern="1200"/>
            <a:t> </a:t>
          </a:r>
          <a:r>
            <a:rPr lang="en-GB" sz="2500" kern="1200" err="1"/>
            <a:t>confiabilidad</a:t>
          </a:r>
          <a:endParaRPr lang="en-US" sz="2500" kern="1200"/>
        </a:p>
      </dsp:txBody>
      <dsp:txXfrm>
        <a:off x="1141588" y="535376"/>
        <a:ext cx="5372015" cy="988388"/>
      </dsp:txXfrm>
    </dsp:sp>
    <dsp:sp modelId="{1673EFA3-1C94-4CD6-807A-EE370B2A0B44}">
      <dsp:nvSpPr>
        <dsp:cNvPr id="0" name=""/>
        <dsp:cNvSpPr/>
      </dsp:nvSpPr>
      <dsp:spPr>
        <a:xfrm>
          <a:off x="0" y="1770862"/>
          <a:ext cx="6513603" cy="98838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8358BF-93C8-4709-BD93-35EE23B6AE14}">
      <dsp:nvSpPr>
        <dsp:cNvPr id="0" name=""/>
        <dsp:cNvSpPr/>
      </dsp:nvSpPr>
      <dsp:spPr>
        <a:xfrm>
          <a:off x="298987" y="1993249"/>
          <a:ext cx="543613" cy="5436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60C9D8-D631-4131-844A-08DF9B474256}">
      <dsp:nvSpPr>
        <dsp:cNvPr id="0" name=""/>
        <dsp:cNvSpPr/>
      </dsp:nvSpPr>
      <dsp:spPr>
        <a:xfrm>
          <a:off x="1141588" y="1770862"/>
          <a:ext cx="5372015" cy="988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604" tIns="104604" rIns="104604" bIns="10460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err="1"/>
            <a:t>Obtener</a:t>
          </a:r>
          <a:r>
            <a:rPr lang="en-GB" sz="2500" kern="1200"/>
            <a:t> </a:t>
          </a:r>
          <a:r>
            <a:rPr lang="en-GB" sz="2500" kern="1200" err="1"/>
            <a:t>mejores</a:t>
          </a:r>
          <a:r>
            <a:rPr lang="en-GB" sz="2500" kern="1200"/>
            <a:t> ideas </a:t>
          </a:r>
          <a:r>
            <a:rPr lang="en-GB" sz="2500" kern="1200" err="1"/>
            <a:t>sobre</a:t>
          </a:r>
          <a:r>
            <a:rPr lang="en-GB" sz="2500" kern="1200"/>
            <a:t> la </a:t>
          </a:r>
          <a:r>
            <a:rPr lang="en-GB" sz="2500" kern="1200" err="1"/>
            <a:t>prediccion</a:t>
          </a:r>
          <a:endParaRPr lang="en-US" sz="2500" kern="1200"/>
        </a:p>
      </dsp:txBody>
      <dsp:txXfrm>
        <a:off x="1141588" y="1770862"/>
        <a:ext cx="5372015" cy="9883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FB4016-13F6-4622-B286-53DA139474DA}">
      <dsp:nvSpPr>
        <dsp:cNvPr id="0" name=""/>
        <dsp:cNvSpPr/>
      </dsp:nvSpPr>
      <dsp:spPr>
        <a:xfrm>
          <a:off x="0" y="1042629"/>
          <a:ext cx="6513603" cy="8936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205969-3F89-42EB-881A-B8E6CA51321D}">
      <dsp:nvSpPr>
        <dsp:cNvPr id="0" name=""/>
        <dsp:cNvSpPr/>
      </dsp:nvSpPr>
      <dsp:spPr>
        <a:xfrm>
          <a:off x="270338" y="1243707"/>
          <a:ext cx="491525" cy="4915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A57067-86C7-4468-99CE-0B4757641D3E}">
      <dsp:nvSpPr>
        <dsp:cNvPr id="0" name=""/>
        <dsp:cNvSpPr/>
      </dsp:nvSpPr>
      <dsp:spPr>
        <a:xfrm>
          <a:off x="1032202" y="1042629"/>
          <a:ext cx="5481401" cy="8936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581" tIns="94581" rIns="94581" bIns="9458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kern="1200" dirty="0" err="1"/>
            <a:t>los</a:t>
          </a:r>
          <a:r>
            <a:rPr lang="en-GB" sz="2200" b="0" kern="1200" dirty="0"/>
            <a:t> 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set de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validación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pueden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diferir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de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los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datos</a:t>
          </a:r>
          <a:r>
            <a:rPr lang="en-GB" sz="22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GB" sz="2200" b="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reales</a:t>
          </a:r>
          <a:endParaRPr lang="en-US" sz="2200" b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1032202" y="1042629"/>
        <a:ext cx="5481401" cy="8936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30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B9BC1-14E3-40E5-8692-4C4A6E0ACD44}" type="datetimeFigureOut">
              <a:t>4/12/2022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26114-9B40-4A2B-8076-791AE6201C60}" type="slidenum"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01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Es un </a:t>
            </a:r>
            <a:r>
              <a:rPr lang="en-US" err="1">
                <a:ea typeface="Calibri"/>
                <a:cs typeface="Calibri"/>
              </a:rPr>
              <a:t>algoritmo</a:t>
            </a:r>
            <a:r>
              <a:rPr lang="en-US">
                <a:ea typeface="Calibri"/>
                <a:cs typeface="Calibri"/>
              </a:rPr>
              <a:t> que </a:t>
            </a:r>
            <a:r>
              <a:rPr lang="en-US" err="1">
                <a:ea typeface="Calibri"/>
                <a:cs typeface="Calibri"/>
              </a:rPr>
              <a:t>ns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permite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dar</a:t>
            </a:r>
            <a:r>
              <a:rPr lang="en-US">
                <a:ea typeface="Calibri"/>
                <a:cs typeface="Calibri"/>
              </a:rPr>
              <a:t> luz </a:t>
            </a:r>
            <a:r>
              <a:rPr lang="en-US" err="1">
                <a:ea typeface="Calibri"/>
                <a:cs typeface="Calibri"/>
              </a:rPr>
              <a:t>sobre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cualquier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tipo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modelo</a:t>
            </a:r>
            <a:r>
              <a:rPr lang="en-US">
                <a:ea typeface="Calibri"/>
                <a:cs typeface="Calibri"/>
              </a:rPr>
              <a:t>. </a:t>
            </a:r>
          </a:p>
          <a:p>
            <a:r>
              <a:rPr lang="en-US">
                <a:ea typeface="Calibri"/>
                <a:cs typeface="Calibri"/>
              </a:rPr>
              <a:t>Se </a:t>
            </a:r>
            <a:r>
              <a:rPr lang="en-US" err="1">
                <a:ea typeface="Calibri"/>
                <a:cs typeface="Calibri"/>
              </a:rPr>
              <a:t>aplica</a:t>
            </a:r>
            <a:r>
              <a:rPr lang="en-US">
                <a:ea typeface="Calibri"/>
                <a:cs typeface="Calibri"/>
              </a:rPr>
              <a:t> de local un </a:t>
            </a:r>
            <a:r>
              <a:rPr lang="en-US" err="1">
                <a:ea typeface="Calibri"/>
                <a:cs typeface="Calibri"/>
              </a:rPr>
              <a:t>modelo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agnostico</a:t>
            </a:r>
            <a:r>
              <a:rPr lang="en-US">
                <a:ea typeface="Calibri"/>
                <a:cs typeface="Calibri"/>
              </a:rPr>
              <a:t> (sin </a:t>
            </a:r>
            <a:r>
              <a:rPr lang="en-US" err="1">
                <a:ea typeface="Calibri"/>
                <a:cs typeface="Calibri"/>
              </a:rPr>
              <a:t>informacion</a:t>
            </a:r>
            <a:r>
              <a:rPr lang="en-US">
                <a:ea typeface="Calibri"/>
                <a:cs typeface="Calibri"/>
              </a:rPr>
              <a:t> previa del </a:t>
            </a:r>
            <a:r>
              <a:rPr lang="en-US" err="1">
                <a:ea typeface="Calibri"/>
                <a:cs typeface="Calibri"/>
              </a:rPr>
              <a:t>modelo</a:t>
            </a:r>
            <a:r>
              <a:rPr lang="en-US">
                <a:ea typeface="Calibri"/>
                <a:cs typeface="Calibri"/>
              </a:rPr>
              <a:t> a </a:t>
            </a:r>
            <a:r>
              <a:rPr lang="en-US" err="1">
                <a:ea typeface="Calibri"/>
                <a:cs typeface="Calibri"/>
              </a:rPr>
              <a:t>explicar</a:t>
            </a:r>
            <a:r>
              <a:rPr lang="en-US">
                <a:ea typeface="Calibri"/>
                <a:cs typeface="Calibri"/>
              </a:rPr>
              <a:t>)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26114-9B40-4A2B-8076-791AE6201C60}" type="slidenum"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578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600A3-6364-88E2-F284-DCD1E609F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BD8F3C-0D91-0528-C600-24FCE002A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D0D473-E43B-EDF7-54B6-710DA59AF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64C0E4-15D0-96CB-D87A-A37EF8683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0784DF-4196-DEF6-FF84-DAAA09B82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1117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BC7AF-597B-C6FA-2064-1715304C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DCBED5A-DCC3-52E3-7D85-C37C353F7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151018-B79A-0654-1D52-41F762DA7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9844E5-F50A-05ED-901A-6BB4DE8B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2B978D-C863-CB1C-FD69-9F2772A1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6528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86EAA86-A857-FA27-79D0-8A0282C63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232481-1E8E-C883-05F4-AE2785798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FCB5DB-22C1-38AA-9181-9075BF9B3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5F97E9-65E3-AD90-7CA7-B3BFBAC2E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491163-5E0F-5749-DE08-F4B5DF16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66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D4178-40FC-69C1-4800-BF67567EA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C036CA-D840-148E-BE30-B655B344A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D41C37-6430-D6DE-E30D-6B241B17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C266E2-94CF-AA08-6D4D-6C3592D33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4A91EF-636D-8E88-C9D5-1BF72E9FB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222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68904B-66AD-FE40-B5E7-5FD7DDA16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5F644F-28AD-CA59-3584-5ADDA397C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AEACA7-2282-69B2-663F-66FF2E8AD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7CAE4F-D06E-D4EF-89B5-47B2BCA83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D1727A-30EB-1F62-8B26-701056E8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168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BEBA3-994B-D030-5BC8-F896ED80D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12FB6B-CE1E-7E09-9800-4BB2148502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693227-88DD-A326-153A-53F8D90CE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E1BF08-6D25-CDDB-2EC0-0DFFAD8E6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A4FAEE-4C41-33F8-9B2F-E118F81B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75084E-FB05-BEE5-002A-39483EA5E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63802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ED312D-1BFE-99D7-50A3-A3B8137C1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D8CA9A-6B36-6B8F-0CD3-DDEEBD557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7C1DA4-422A-1DD9-0DD0-2C06647DB2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B0B95C6-0965-931B-BF3A-A948BFEC3B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230B0C1-854A-B2E3-9CF8-436DDC1641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784C41-8AA8-185F-68B2-B8BC6CFE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521783E-74F5-4216-1043-2185E76F2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27745FC-EF21-FB80-23EF-89147559E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0512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BAA3C-0E25-F607-CC8E-90F8B04BD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E55395E-81F3-6F18-C6D0-142D80BF9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3C47565-5F48-3162-A1D9-59AB6A28F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F98A979-1E69-417E-8152-12C5A04D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49900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9EF6892-E9E3-62E8-0359-EFB67133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604824A-4EF4-33DD-B812-FA882667A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636F419-73A5-FB9C-D4E0-5885A175B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0548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13521A-6BCA-797E-FB31-F85863E1B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C77735-FA76-2CBF-D477-956FB9BC7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F00AFD6-0A6E-660A-CF7D-9A0687542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269F09-20FC-B4FC-E90B-0DDAB2529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A2EAFB-3CB1-FF24-4E8E-0F28DBB8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088ED9-E0C0-902C-7C9A-E1BCFD4FA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1828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6E574C-42EE-B7B1-62EA-84C51EC65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E3FC2F5-4407-0041-B96F-7D31FD7434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6EB77E1-F066-E7FB-B0BD-8E27AC7F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1F7773-18D1-8B21-1B1E-AFC92D2A6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BDC7E0-C9DF-9BE1-7336-0052DBB53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0E8BD0-93E2-3DFC-F49B-CE9CDD1E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69531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46C696F-AF86-8F62-6C4B-2AE90E5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45C711-FD09-ACE4-A242-601034BE5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B82417-D765-5882-EE9C-EBE9D82B66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B12EC-77FE-449F-9ECA-4A1737148A19}" type="datetimeFigureOut">
              <a:rPr lang="es-AR" smtClean="0"/>
              <a:t>4/12/2022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BA7DE5-2D0A-5032-5711-A152E3CBF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8F2ABB-57C4-F0E3-A390-629D70DF2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374CC-DB1D-4014-A98F-98EAF6401284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99134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83F2050-6A19-20EF-A0EC-ADFAE86873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9865" r="-1" b="2121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 fontScale="90000"/>
          </a:bodyPr>
          <a:lstStyle/>
          <a:p>
            <a:r>
              <a:rPr lang="es-ES" sz="6600" dirty="0">
                <a:solidFill>
                  <a:srgbClr val="FFFFFF"/>
                </a:solidFill>
              </a:rPr>
              <a:t>Local Interpretable </a:t>
            </a:r>
            <a:r>
              <a:rPr lang="es-ES" sz="6600" dirty="0" err="1">
                <a:solidFill>
                  <a:srgbClr val="FFFFFF"/>
                </a:solidFill>
              </a:rPr>
              <a:t>Model</a:t>
            </a:r>
            <a:r>
              <a:rPr lang="es-ES" sz="6600" dirty="0">
                <a:solidFill>
                  <a:srgbClr val="FFFFFF"/>
                </a:solidFill>
              </a:rPr>
              <a:t>- </a:t>
            </a:r>
            <a:br>
              <a:rPr lang="es-ES" sz="6600" dirty="0">
                <a:solidFill>
                  <a:srgbClr val="FFFFFF"/>
                </a:solidFill>
              </a:rPr>
            </a:br>
            <a:r>
              <a:rPr lang="es-ES" sz="6600" dirty="0" err="1">
                <a:solidFill>
                  <a:srgbClr val="FFFFFF"/>
                </a:solidFill>
              </a:rPr>
              <a:t>Agnostic</a:t>
            </a:r>
            <a:r>
              <a:rPr lang="es-ES" sz="6600" dirty="0">
                <a:solidFill>
                  <a:srgbClr val="FFFFFF"/>
                </a:solidFill>
              </a:rPr>
              <a:t> </a:t>
            </a:r>
            <a:r>
              <a:rPr lang="es-ES" sz="6600" dirty="0" err="1">
                <a:solidFill>
                  <a:srgbClr val="FFFFFF"/>
                </a:solidFill>
              </a:rPr>
              <a:t>Explanations</a:t>
            </a:r>
            <a:r>
              <a:rPr lang="es-ES" sz="6600" dirty="0">
                <a:solidFill>
                  <a:srgbClr val="FFFFFF"/>
                </a:solidFill>
              </a:rPr>
              <a:t> </a:t>
            </a:r>
            <a:br>
              <a:rPr lang="es-ES" sz="6600" dirty="0">
                <a:solidFill>
                  <a:srgbClr val="FFFFFF"/>
                </a:solidFill>
              </a:rPr>
            </a:br>
            <a:r>
              <a:rPr lang="es-ES" sz="6600" dirty="0">
                <a:solidFill>
                  <a:srgbClr val="FFFFFF"/>
                </a:solidFill>
              </a:rPr>
              <a:t>(LIME)</a:t>
            </a:r>
            <a:endParaRPr lang="es-AR" sz="66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D3E591-8528-E639-9532-3979B3F5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endParaRPr lang="es-AR">
              <a:solidFill>
                <a:srgbClr val="FFFFFF"/>
              </a:solidFill>
            </a:endParaRP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12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5FC67760-5C57-1D3D-4A8A-40EA477B3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85" r="3" b="3"/>
          <a:stretch/>
        </p:blipFill>
        <p:spPr>
          <a:xfrm>
            <a:off x="547993" y="2819267"/>
            <a:ext cx="5004804" cy="28025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D208BB-C7EF-9941-68BC-013D2EB239EB}"/>
              </a:ext>
            </a:extLst>
          </p:cNvPr>
          <p:cNvSpPr txBox="1"/>
          <p:nvPr/>
        </p:nvSpPr>
        <p:spPr>
          <a:xfrm>
            <a:off x="394934" y="6544491"/>
            <a:ext cx="10313560" cy="2202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47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Image from </a:t>
            </a:r>
            <a:r>
              <a:rPr lang="en-US" sz="2200" b="1"/>
              <a:t>“Why Should I Trust You?” Explaining the Predictions of Any Classifier</a:t>
            </a:r>
            <a:r>
              <a:rPr lang="en-US" sz="2200"/>
              <a:t> Ribeiro, Singh, Guestrin</a:t>
            </a:r>
          </a:p>
        </p:txBody>
      </p:sp>
      <p:pic>
        <p:nvPicPr>
          <p:cNvPr id="7" name="Picture 4" descr="Text, letter&#10;&#10;Description automatically generated">
            <a:extLst>
              <a:ext uri="{FF2B5EF4-FFF2-40B4-BE49-F238E27FC236}">
                <a16:creationId xmlns:a16="http://schemas.microsoft.com/office/drawing/2014/main" id="{1079CD24-71F8-8620-B9A2-D491F1884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552" y="2503738"/>
            <a:ext cx="5495925" cy="723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A4D42B-BBFA-AD8F-BFD5-A3CB74147C51}"/>
              </a:ext>
            </a:extLst>
          </p:cNvPr>
          <p:cNvSpPr txBox="1"/>
          <p:nvPr/>
        </p:nvSpPr>
        <p:spPr>
          <a:xfrm>
            <a:off x="5836983" y="3414194"/>
            <a:ext cx="6006886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AR" sz="1600" dirty="0"/>
              <a:t>ƪ </a:t>
            </a:r>
            <a:r>
              <a:rPr lang="en-GB" sz="1600" dirty="0">
                <a:ea typeface="Calibri"/>
                <a:cs typeface="Calibri"/>
              </a:rPr>
              <a:t>: es la </a:t>
            </a:r>
            <a:r>
              <a:rPr lang="en-GB" sz="1600" dirty="0" err="1">
                <a:ea typeface="Calibri"/>
                <a:cs typeface="Calibri"/>
              </a:rPr>
              <a:t>funcion</a:t>
            </a:r>
            <a:r>
              <a:rPr lang="en-GB" sz="1600" dirty="0">
                <a:ea typeface="Calibri"/>
                <a:cs typeface="Calibri"/>
              </a:rPr>
              <a:t> de </a:t>
            </a:r>
            <a:r>
              <a:rPr lang="en-GB" sz="1600" dirty="0" err="1">
                <a:ea typeface="Calibri"/>
                <a:cs typeface="Calibri"/>
              </a:rPr>
              <a:t>fidelidad</a:t>
            </a:r>
            <a:r>
              <a:rPr lang="en-GB" sz="1600" dirty="0">
                <a:ea typeface="Calibri"/>
                <a:cs typeface="Calibri"/>
              </a:rPr>
              <a:t> a </a:t>
            </a:r>
            <a:r>
              <a:rPr lang="en-GB" sz="1600" dirty="0" err="1">
                <a:ea typeface="Calibri"/>
                <a:cs typeface="Calibri"/>
              </a:rPr>
              <a:t>minimizar</a:t>
            </a:r>
            <a:endParaRPr lang="en-GB" sz="1600" dirty="0">
              <a:ea typeface="Calibri"/>
              <a:cs typeface="Calibri"/>
            </a:endParaRPr>
          </a:p>
          <a:p>
            <a:r>
              <a:rPr lang="en-GB" sz="1600" dirty="0">
                <a:ea typeface="Calibri"/>
                <a:cs typeface="Calibri"/>
              </a:rPr>
              <a:t>f: </a:t>
            </a:r>
            <a:r>
              <a:rPr lang="en-GB" sz="1600" dirty="0" err="1">
                <a:ea typeface="Calibri"/>
                <a:cs typeface="Calibri"/>
              </a:rPr>
              <a:t>el</a:t>
            </a:r>
            <a:r>
              <a:rPr lang="en-GB" sz="1600" dirty="0">
                <a:ea typeface="Calibri"/>
                <a:cs typeface="Calibri"/>
              </a:rPr>
              <a:t> </a:t>
            </a:r>
            <a:r>
              <a:rPr lang="en-GB" sz="1600" dirty="0" err="1">
                <a:ea typeface="Calibri"/>
                <a:cs typeface="Calibri"/>
              </a:rPr>
              <a:t>modelo</a:t>
            </a:r>
            <a:r>
              <a:rPr lang="en-GB" sz="1600" dirty="0">
                <a:ea typeface="Calibri"/>
                <a:cs typeface="Calibri"/>
              </a:rPr>
              <a:t> a </a:t>
            </a:r>
            <a:r>
              <a:rPr lang="en-GB" sz="1600" dirty="0" err="1">
                <a:ea typeface="Calibri"/>
                <a:cs typeface="Calibri"/>
              </a:rPr>
              <a:t>explicar</a:t>
            </a:r>
            <a:r>
              <a:rPr lang="en-GB" sz="1600" dirty="0">
                <a:ea typeface="Calibri"/>
                <a:cs typeface="Calibri"/>
              </a:rPr>
              <a:t>. </a:t>
            </a:r>
            <a:endParaRPr lang="en-GB" sz="1600" dirty="0">
              <a:cs typeface="Calibri"/>
            </a:endParaRPr>
          </a:p>
          <a:p>
            <a:r>
              <a:rPr lang="en-GB" sz="1600" dirty="0">
                <a:ea typeface="Calibri"/>
                <a:cs typeface="Calibri"/>
              </a:rPr>
              <a:t>g: </a:t>
            </a:r>
            <a:r>
              <a:rPr lang="en-GB" sz="1600" dirty="0" err="1">
                <a:ea typeface="Calibri"/>
                <a:cs typeface="Calibri"/>
              </a:rPr>
              <a:t>el</a:t>
            </a:r>
            <a:r>
              <a:rPr lang="en-GB" sz="1600" dirty="0">
                <a:ea typeface="Calibri"/>
                <a:cs typeface="Calibri"/>
              </a:rPr>
              <a:t> </a:t>
            </a:r>
            <a:r>
              <a:rPr lang="en-GB" sz="1600" dirty="0" err="1">
                <a:ea typeface="Calibri"/>
                <a:cs typeface="Calibri"/>
              </a:rPr>
              <a:t>modelo</a:t>
            </a:r>
            <a:r>
              <a:rPr lang="en-GB" sz="1600" dirty="0">
                <a:ea typeface="Calibri"/>
                <a:cs typeface="Calibri"/>
              </a:rPr>
              <a:t> simple </a:t>
            </a:r>
            <a:r>
              <a:rPr lang="en-GB" sz="1600" dirty="0" err="1">
                <a:ea typeface="Calibri"/>
                <a:cs typeface="Calibri"/>
              </a:rPr>
              <a:t>utilizado</a:t>
            </a:r>
            <a:r>
              <a:rPr lang="en-GB" sz="1600" dirty="0">
                <a:ea typeface="Calibri"/>
                <a:cs typeface="Calibri"/>
              </a:rPr>
              <a:t> para la </a:t>
            </a:r>
            <a:r>
              <a:rPr lang="en-GB" sz="1600" dirty="0" err="1">
                <a:ea typeface="Calibri"/>
                <a:cs typeface="Calibri"/>
              </a:rPr>
              <a:t>explicación</a:t>
            </a:r>
            <a:endParaRPr lang="en-GB" sz="1600" dirty="0">
              <a:ea typeface="Calibri"/>
              <a:cs typeface="Calibri"/>
            </a:endParaRPr>
          </a:p>
          <a:p>
            <a:r>
              <a:rPr lang="el-GR" sz="1600" dirty="0"/>
              <a:t>π</a:t>
            </a:r>
            <a:r>
              <a:rPr lang="es-ES" sz="1600" dirty="0"/>
              <a:t>: </a:t>
            </a:r>
            <a:r>
              <a:rPr lang="en-GB" sz="1600" dirty="0" err="1">
                <a:ea typeface="Calibri"/>
                <a:cs typeface="Calibri"/>
              </a:rPr>
              <a:t>medida</a:t>
            </a:r>
            <a:r>
              <a:rPr lang="en-GB" sz="1600" dirty="0">
                <a:ea typeface="Calibri"/>
                <a:cs typeface="Calibri"/>
              </a:rPr>
              <a:t> de </a:t>
            </a:r>
            <a:r>
              <a:rPr lang="en-GB" sz="1600" dirty="0" err="1">
                <a:ea typeface="Calibri"/>
                <a:cs typeface="Calibri"/>
              </a:rPr>
              <a:t>proximidad</a:t>
            </a:r>
            <a:r>
              <a:rPr lang="en-GB" sz="1600" dirty="0">
                <a:ea typeface="Calibri"/>
                <a:cs typeface="Calibri"/>
              </a:rPr>
              <a:t> entre x (</a:t>
            </a:r>
            <a:r>
              <a:rPr lang="en-GB" sz="1600" dirty="0" err="1">
                <a:ea typeface="Calibri"/>
                <a:cs typeface="Calibri"/>
              </a:rPr>
              <a:t>instancia</a:t>
            </a:r>
            <a:r>
              <a:rPr lang="en-GB" sz="1600" dirty="0">
                <a:ea typeface="Calibri"/>
                <a:cs typeface="Calibri"/>
              </a:rPr>
              <a:t> a </a:t>
            </a:r>
            <a:r>
              <a:rPr lang="en-GB" sz="1600" dirty="0" err="1">
                <a:ea typeface="Calibri"/>
                <a:cs typeface="Calibri"/>
              </a:rPr>
              <a:t>examinar</a:t>
            </a:r>
            <a:r>
              <a:rPr lang="en-GB" sz="1600" dirty="0">
                <a:ea typeface="Calibri"/>
                <a:cs typeface="Calibri"/>
              </a:rPr>
              <a:t>) y z (</a:t>
            </a:r>
            <a:r>
              <a:rPr lang="en-GB" sz="1600" dirty="0" err="1">
                <a:ea typeface="Calibri"/>
                <a:cs typeface="Calibri"/>
              </a:rPr>
              <a:t>instancia</a:t>
            </a:r>
            <a:r>
              <a:rPr lang="en-GB" sz="1600" dirty="0">
                <a:ea typeface="Calibri"/>
                <a:cs typeface="Calibri"/>
              </a:rPr>
              <a:t> </a:t>
            </a:r>
            <a:r>
              <a:rPr lang="en-GB" sz="1600" dirty="0" err="1">
                <a:ea typeface="Calibri"/>
                <a:cs typeface="Calibri"/>
              </a:rPr>
              <a:t>creada</a:t>
            </a:r>
            <a:r>
              <a:rPr lang="en-GB" sz="1600" dirty="0">
                <a:ea typeface="Calibri"/>
                <a:cs typeface="Calibri"/>
              </a:rPr>
              <a:t>)</a:t>
            </a:r>
          </a:p>
          <a:p>
            <a:r>
              <a:rPr lang="el-GR" sz="1600" dirty="0"/>
              <a:t>Ω </a:t>
            </a:r>
            <a:r>
              <a:rPr lang="en-GB" sz="1600" dirty="0">
                <a:ea typeface="Calibri"/>
                <a:cs typeface="Calibri"/>
              </a:rPr>
              <a:t>: es </a:t>
            </a:r>
            <a:r>
              <a:rPr lang="en-GB" sz="1600" dirty="0" err="1">
                <a:ea typeface="Calibri"/>
                <a:cs typeface="Calibri"/>
              </a:rPr>
              <a:t>medida</a:t>
            </a:r>
            <a:r>
              <a:rPr lang="en-GB" sz="1600" dirty="0">
                <a:ea typeface="Calibri"/>
                <a:cs typeface="Calibri"/>
              </a:rPr>
              <a:t> de </a:t>
            </a:r>
            <a:r>
              <a:rPr lang="en-GB" sz="1600" dirty="0" err="1">
                <a:ea typeface="Calibri"/>
                <a:cs typeface="Calibri"/>
              </a:rPr>
              <a:t>complejidad</a:t>
            </a:r>
            <a:r>
              <a:rPr lang="en-GB" sz="1600" dirty="0">
                <a:ea typeface="Calibri"/>
                <a:cs typeface="Calibri"/>
              </a:rPr>
              <a:t> de g </a:t>
            </a:r>
          </a:p>
        </p:txBody>
      </p:sp>
    </p:spTree>
    <p:extLst>
      <p:ext uri="{BB962C8B-B14F-4D97-AF65-F5344CB8AC3E}">
        <p14:creationId xmlns:p14="http://schemas.microsoft.com/office/powerpoint/2010/main" val="157385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3DD066-1226-9501-2A1D-82CE8951BACB}"/>
              </a:ext>
            </a:extLst>
          </p:cNvPr>
          <p:cNvSpPr txBox="1"/>
          <p:nvPr/>
        </p:nvSpPr>
        <p:spPr>
          <a:xfrm>
            <a:off x="7429976" y="1598984"/>
            <a:ext cx="4664576" cy="33876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Varia </a:t>
            </a:r>
            <a:r>
              <a:rPr lang="en-US" err="1"/>
              <a:t>segun</a:t>
            </a:r>
            <a:r>
              <a:rPr lang="en-US"/>
              <a:t> la </a:t>
            </a:r>
            <a:r>
              <a:rPr lang="en-US" err="1"/>
              <a:t>instancia</a:t>
            </a:r>
            <a:r>
              <a:rPr lang="en-US"/>
              <a:t> </a:t>
            </a:r>
            <a:r>
              <a:rPr lang="en-US" err="1"/>
              <a:t>elegida</a:t>
            </a:r>
            <a:r>
              <a:rPr lang="en-US"/>
              <a:t> para </a:t>
            </a:r>
            <a:r>
              <a:rPr lang="en-US" err="1"/>
              <a:t>evaluar</a:t>
            </a:r>
            <a:r>
              <a:rPr lang="en-US"/>
              <a:t> (SP-LIME)</a:t>
            </a:r>
            <a:endParaRPr lang="en-US" err="1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err="1"/>
              <a:t>definicion</a:t>
            </a:r>
            <a:r>
              <a:rPr lang="en-US"/>
              <a:t> de la </a:t>
            </a:r>
            <a:r>
              <a:rPr lang="en-US" err="1"/>
              <a:t>proximidad</a:t>
            </a:r>
            <a:r>
              <a:rPr lang="en-US"/>
              <a:t> (ancho) phi - </a:t>
            </a:r>
            <a:r>
              <a:rPr lang="en-US" b="1" err="1"/>
              <a:t>OptiLIME</a:t>
            </a:r>
            <a:endParaRPr lang="en-US" err="1">
              <a:cs typeface="Calibri" panose="020F0502020204030204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No se </a:t>
            </a:r>
            <a:r>
              <a:rPr lang="en-US" err="1"/>
              <a:t>conoce</a:t>
            </a:r>
            <a:r>
              <a:rPr lang="en-US"/>
              <a:t> la </a:t>
            </a:r>
            <a:r>
              <a:rPr lang="en-US" err="1"/>
              <a:t>aplicabilidad</a:t>
            </a:r>
            <a:r>
              <a:rPr lang="en-US"/>
              <a:t> las </a:t>
            </a:r>
            <a:r>
              <a:rPr lang="en-US" err="1"/>
              <a:t>explicaciones</a:t>
            </a:r>
            <a:r>
              <a:rPr lang="en-US"/>
              <a:t> </a:t>
            </a:r>
            <a:r>
              <a:rPr lang="en-US" err="1"/>
              <a:t>generadas</a:t>
            </a:r>
            <a:r>
              <a:rPr lang="en-US"/>
              <a:t> (</a:t>
            </a:r>
            <a:r>
              <a:rPr lang="en-US" err="1"/>
              <a:t>instancias</a:t>
            </a:r>
            <a:r>
              <a:rPr lang="en-US"/>
              <a:t> mas </a:t>
            </a:r>
            <a:r>
              <a:rPr lang="en-US" err="1"/>
              <a:t>cercanas</a:t>
            </a:r>
            <a:r>
              <a:rPr lang="en-US"/>
              <a:t>)</a:t>
            </a:r>
            <a:endParaRPr lang="en-US"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No </a:t>
            </a:r>
            <a:r>
              <a:rPr lang="en-US" err="1"/>
              <a:t>representa</a:t>
            </a:r>
            <a:r>
              <a:rPr lang="en-US"/>
              <a:t> la </a:t>
            </a:r>
            <a:r>
              <a:rPr lang="en-US" err="1"/>
              <a:t>logica</a:t>
            </a:r>
            <a:r>
              <a:rPr lang="en-US"/>
              <a:t> real </a:t>
            </a:r>
            <a:r>
              <a:rPr lang="en-US" err="1"/>
              <a:t>subyacente</a:t>
            </a:r>
            <a:r>
              <a:rPr lang="en-US"/>
              <a:t> del </a:t>
            </a:r>
            <a:r>
              <a:rPr lang="en-US" err="1"/>
              <a:t>modelo</a:t>
            </a:r>
            <a:r>
              <a:rPr lang="en-US"/>
              <a:t> </a:t>
            </a:r>
            <a:r>
              <a:rPr lang="en-US" err="1"/>
              <a:t>blackbox</a:t>
            </a:r>
            <a:r>
              <a:rPr lang="en-US"/>
              <a:t> </a:t>
            </a:r>
            <a:endParaRPr lang="en-US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cs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>
              <a:cs typeface="Calibri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7338C9-4128-A619-16C2-BE8A98DF04F3}"/>
              </a:ext>
            </a:extLst>
          </p:cNvPr>
          <p:cNvSpPr txBox="1"/>
          <p:nvPr/>
        </p:nvSpPr>
        <p:spPr>
          <a:xfrm>
            <a:off x="639015" y="1646482"/>
            <a:ext cx="5234180" cy="36009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Explica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las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predicciones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de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cualquier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modelo</a:t>
            </a: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Brinda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información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del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modelo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para la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toma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de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desiciones</a:t>
            </a: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Algoritmo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simple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Facil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de usar y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aplicar</a:t>
            </a: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Se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puede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implementar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en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GB" dirty="0" err="1">
                <a:solidFill>
                  <a:schemeClr val="bg1"/>
                </a:solidFill>
                <a:ea typeface="Calibri"/>
                <a:cs typeface="Calibri"/>
              </a:rPr>
              <a:t>diferentes</a:t>
            </a:r>
            <a:r>
              <a:rPr lang="en-GB" dirty="0">
                <a:solidFill>
                  <a:schemeClr val="bg1"/>
                </a:solidFill>
                <a:ea typeface="Calibri"/>
                <a:cs typeface="Calibri"/>
              </a:rPr>
              <a:t> languages (R Python) 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El 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tiempo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de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ejecuacion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es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aceptable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(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esta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determiando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por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la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complexidad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del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modelo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caja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dirty="0" err="1">
                <a:solidFill>
                  <a:schemeClr val="bg1"/>
                </a:solidFill>
                <a:ea typeface="+mn-lt"/>
                <a:cs typeface="+mn-lt"/>
              </a:rPr>
              <a:t>negra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endParaRPr lang="en-GB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EB0154E-DD0D-F5E2-F7A5-6BAF5035E651}"/>
              </a:ext>
            </a:extLst>
          </p:cNvPr>
          <p:cNvSpPr txBox="1">
            <a:spLocks/>
          </p:cNvSpPr>
          <p:nvPr/>
        </p:nvSpPr>
        <p:spPr>
          <a:xfrm>
            <a:off x="7767105" y="343086"/>
            <a:ext cx="4087306" cy="8686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/>
              <a:t>Contras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977" y="386958"/>
            <a:ext cx="4087306" cy="8686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rgbClr val="3F3F3F"/>
                </a:solidFill>
              </a:rPr>
              <a:t>Pros</a:t>
            </a:r>
          </a:p>
        </p:txBody>
      </p:sp>
    </p:spTree>
    <p:extLst>
      <p:ext uri="{BB962C8B-B14F-4D97-AF65-F5344CB8AC3E}">
        <p14:creationId xmlns:p14="http://schemas.microsoft.com/office/powerpoint/2010/main" val="1699485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8D1438-150D-92AB-8F2B-01C1D45B4A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>
                <a:solidFill>
                  <a:srgbClr val="FFFFFF"/>
                </a:solidFill>
              </a:rPr>
              <a:t>Algunos ejemplos de uso</a:t>
            </a:r>
            <a:endParaRPr lang="es-AR" sz="52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D3E591-8528-E639-9532-3979B3F5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s-A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02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985DDD1-37C0-E49E-7EE6-E0E99796A5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283" b="100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7238E9-F368-D86C-FB98-92D6B8D8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272" y="556635"/>
            <a:ext cx="9709727" cy="9724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700" dirty="0">
                <a:solidFill>
                  <a:srgbClr val="FFFFFF"/>
                </a:solidFill>
              </a:rPr>
              <a:t>Ejemplo1: </a:t>
            </a:r>
            <a:r>
              <a:rPr lang="en-US" sz="4700" dirty="0" err="1">
                <a:solidFill>
                  <a:srgbClr val="FFFFFF"/>
                </a:solidFill>
              </a:rPr>
              <a:t>Clasificación</a:t>
            </a:r>
            <a:r>
              <a:rPr lang="en-US" sz="4700" dirty="0">
                <a:solidFill>
                  <a:srgbClr val="FFFFFF"/>
                </a:solidFill>
              </a:rPr>
              <a:t> de </a:t>
            </a:r>
            <a:r>
              <a:rPr lang="en-US" sz="4700" dirty="0" err="1">
                <a:solidFill>
                  <a:srgbClr val="FFFFFF"/>
                </a:solidFill>
              </a:rPr>
              <a:t>texto</a:t>
            </a:r>
            <a:r>
              <a:rPr lang="en-US" sz="4700" dirty="0">
                <a:solidFill>
                  <a:srgbClr val="FFFFFF"/>
                </a:solidFill>
              </a:rPr>
              <a:t> con SVMs</a:t>
            </a:r>
          </a:p>
        </p:txBody>
      </p:sp>
      <p:pic>
        <p:nvPicPr>
          <p:cNvPr id="11" name="Picture 4" descr="Text&#10;&#10;Description automatically generated">
            <a:extLst>
              <a:ext uri="{FF2B5EF4-FFF2-40B4-BE49-F238E27FC236}">
                <a16:creationId xmlns:a16="http://schemas.microsoft.com/office/drawing/2014/main" id="{CFAAC534-300B-7CAB-C024-85835E7483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21" t="11683" r="8187" b="48367"/>
          <a:stretch/>
        </p:blipFill>
        <p:spPr>
          <a:xfrm>
            <a:off x="3314163" y="1718443"/>
            <a:ext cx="5300131" cy="457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67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A picture containing tree, forest, plant, leaf&#10;&#10;Description automatically generated">
            <a:extLst>
              <a:ext uri="{FF2B5EF4-FFF2-40B4-BE49-F238E27FC236}">
                <a16:creationId xmlns:a16="http://schemas.microsoft.com/office/drawing/2014/main" id="{5B6A48F2-B53F-A781-9A1A-4088F3D2D1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8116" b="688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7238E9-F368-D86C-FB98-92D6B8D8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348817"/>
            <a:ext cx="10991272" cy="81079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GB" sz="4700" err="1">
                <a:ea typeface="+mj-lt"/>
                <a:cs typeface="+mj-lt"/>
              </a:rPr>
              <a:t>Ejemplo</a:t>
            </a:r>
            <a:r>
              <a:rPr lang="en-GB" sz="4700">
                <a:ea typeface="+mj-lt"/>
                <a:cs typeface="+mj-lt"/>
              </a:rPr>
              <a:t> 2: </a:t>
            </a:r>
            <a:r>
              <a:rPr lang="en-GB" sz="4700" err="1">
                <a:ea typeface="+mj-lt"/>
                <a:cs typeface="+mj-lt"/>
              </a:rPr>
              <a:t>Identificación</a:t>
            </a:r>
            <a:r>
              <a:rPr lang="en-GB" sz="4700">
                <a:ea typeface="+mj-lt"/>
                <a:cs typeface="+mj-lt"/>
              </a:rPr>
              <a:t> de </a:t>
            </a:r>
            <a:r>
              <a:rPr lang="en-GB" sz="4700" err="1">
                <a:ea typeface="+mj-lt"/>
                <a:cs typeface="+mj-lt"/>
              </a:rPr>
              <a:t>objetos</a:t>
            </a:r>
            <a:r>
              <a:rPr lang="en-GB" sz="4700">
                <a:ea typeface="+mj-lt"/>
                <a:cs typeface="+mj-lt"/>
              </a:rPr>
              <a:t> </a:t>
            </a:r>
            <a:r>
              <a:rPr lang="en-GB" sz="4700" err="1">
                <a:ea typeface="+mj-lt"/>
                <a:cs typeface="+mj-lt"/>
              </a:rPr>
              <a:t>en</a:t>
            </a:r>
            <a:r>
              <a:rPr lang="en-GB" sz="4700">
                <a:ea typeface="+mj-lt"/>
                <a:cs typeface="+mj-lt"/>
              </a:rPr>
              <a:t> </a:t>
            </a:r>
            <a:r>
              <a:rPr lang="en-GB" sz="4700" err="1">
                <a:ea typeface="+mj-lt"/>
                <a:cs typeface="+mj-lt"/>
              </a:rPr>
              <a:t>imagenes</a:t>
            </a:r>
            <a:endParaRPr lang="en-US" err="1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8D7F8BA1-AF30-BA4D-9968-E282DC7472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5" b="26023"/>
          <a:stretch/>
        </p:blipFill>
        <p:spPr>
          <a:xfrm>
            <a:off x="1034473" y="2206895"/>
            <a:ext cx="10507756" cy="2928186"/>
          </a:xfrm>
        </p:spPr>
      </p:pic>
    </p:spTree>
    <p:extLst>
      <p:ext uri="{BB962C8B-B14F-4D97-AF65-F5344CB8AC3E}">
        <p14:creationId xmlns:p14="http://schemas.microsoft.com/office/powerpoint/2010/main" val="2215071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now, outdoor, tree, nature&#10;&#10;Description automatically generated">
            <a:extLst>
              <a:ext uri="{FF2B5EF4-FFF2-40B4-BE49-F238E27FC236}">
                <a16:creationId xmlns:a16="http://schemas.microsoft.com/office/drawing/2014/main" id="{02ADFD7B-EC99-A2DE-49EF-522BB8EDE6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902" b="1909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pic>
        <p:nvPicPr>
          <p:cNvPr id="12" name="Picture 4" descr="A picture containing text, dog, mammal, wolf&#10;&#10;Description automatically generated">
            <a:extLst>
              <a:ext uri="{FF2B5EF4-FFF2-40B4-BE49-F238E27FC236}">
                <a16:creationId xmlns:a16="http://schemas.microsoft.com/office/drawing/2014/main" id="{7680ACCE-C1B4-2222-98AF-E6B8C31059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87" b="19771"/>
          <a:stretch/>
        </p:blipFill>
        <p:spPr>
          <a:xfrm>
            <a:off x="3005137" y="1986756"/>
            <a:ext cx="6193285" cy="3232499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84FF1DA7-EA20-A487-5295-5F262DA13E96}"/>
              </a:ext>
            </a:extLst>
          </p:cNvPr>
          <p:cNvSpPr txBox="1">
            <a:spLocks/>
          </p:cNvSpPr>
          <p:nvPr/>
        </p:nvSpPr>
        <p:spPr>
          <a:xfrm>
            <a:off x="508000" y="348817"/>
            <a:ext cx="10991272" cy="8107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700" err="1">
                <a:ea typeface="+mj-lt"/>
                <a:cs typeface="+mj-lt"/>
              </a:rPr>
              <a:t>Ejemplo</a:t>
            </a:r>
            <a:r>
              <a:rPr lang="en-GB" sz="4700">
                <a:ea typeface="+mj-lt"/>
                <a:cs typeface="+mj-lt"/>
              </a:rPr>
              <a:t> 3: </a:t>
            </a:r>
            <a:r>
              <a:rPr lang="en-GB" sz="4700" err="1">
                <a:ea typeface="+mj-lt"/>
                <a:cs typeface="+mj-lt"/>
              </a:rPr>
              <a:t>Modelo</a:t>
            </a:r>
            <a:r>
              <a:rPr lang="en-GB" sz="4700">
                <a:ea typeface="+mj-lt"/>
                <a:cs typeface="+mj-lt"/>
              </a:rPr>
              <a:t> para </a:t>
            </a:r>
            <a:r>
              <a:rPr lang="en-GB" sz="4700" err="1">
                <a:ea typeface="+mj-lt"/>
                <a:cs typeface="+mj-lt"/>
              </a:rPr>
              <a:t>diferenciar</a:t>
            </a:r>
            <a:r>
              <a:rPr lang="en-GB" sz="4700">
                <a:ea typeface="+mj-lt"/>
                <a:cs typeface="+mj-lt"/>
              </a:rPr>
              <a:t> lobos de huskies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879170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8A47F03-0336-EE9D-3DFE-683D34EF36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DD8974-7B86-E9BD-2361-5394E9B3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Caso de aplicación en R</a:t>
            </a:r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A371D0-FA24-55FA-F819-15C65075C0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>
                <a:solidFill>
                  <a:srgbClr val="FFFFFF"/>
                </a:solidFill>
              </a:rPr>
              <a:t>Conclusiones </a:t>
            </a:r>
            <a:endParaRPr lang="es-AR" sz="52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D3E591-8528-E639-9532-3979B3F5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s-A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72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D8053C-AF28-403A-90F2-67A100EDE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BCDCE7-03A4-438B-9B4A-0F5E37C4C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2677" y="456020"/>
            <a:ext cx="6737282" cy="6032228"/>
          </a:xfrm>
          <a:custGeom>
            <a:avLst/>
            <a:gdLst>
              <a:gd name="connsiteX0" fmla="*/ 3069307 w 6737282"/>
              <a:gd name="connsiteY0" fmla="*/ 4550727 h 6032228"/>
              <a:gd name="connsiteX1" fmla="*/ 3741218 w 6737282"/>
              <a:gd name="connsiteY1" fmla="*/ 4550727 h 6032228"/>
              <a:gd name="connsiteX2" fmla="*/ 3772850 w 6737282"/>
              <a:gd name="connsiteY2" fmla="*/ 4554928 h 6032228"/>
              <a:gd name="connsiteX3" fmla="*/ 3794605 w 6737282"/>
              <a:gd name="connsiteY3" fmla="*/ 4564050 h 6032228"/>
              <a:gd name="connsiteX4" fmla="*/ 3781310 w 6737282"/>
              <a:gd name="connsiteY4" fmla="*/ 4587045 h 6032228"/>
              <a:gd name="connsiteX5" fmla="*/ 3310252 w 6737282"/>
              <a:gd name="connsiteY5" fmla="*/ 5401750 h 6032228"/>
              <a:gd name="connsiteX6" fmla="*/ 3029607 w 6737282"/>
              <a:gd name="connsiteY6" fmla="*/ 5564857 h 6032228"/>
              <a:gd name="connsiteX7" fmla="*/ 2804017 w 6737282"/>
              <a:gd name="connsiteY7" fmla="*/ 5564857 h 6032228"/>
              <a:gd name="connsiteX8" fmla="*/ 2777701 w 6737282"/>
              <a:gd name="connsiteY8" fmla="*/ 5564857 h 6032228"/>
              <a:gd name="connsiteX9" fmla="*/ 2752589 w 6737282"/>
              <a:gd name="connsiteY9" fmla="*/ 5521614 h 6032228"/>
              <a:gd name="connsiteX10" fmla="*/ 2629590 w 6737282"/>
              <a:gd name="connsiteY10" fmla="*/ 5309799 h 6032228"/>
              <a:gd name="connsiteX11" fmla="*/ 2629590 w 6737282"/>
              <a:gd name="connsiteY11" fmla="*/ 5191240 h 6032228"/>
              <a:gd name="connsiteX12" fmla="*/ 2966272 w 6737282"/>
              <a:gd name="connsiteY12" fmla="*/ 4611452 h 6032228"/>
              <a:gd name="connsiteX13" fmla="*/ 3069307 w 6737282"/>
              <a:gd name="connsiteY13" fmla="*/ 4550727 h 6032228"/>
              <a:gd name="connsiteX14" fmla="*/ 1224899 w 6737282"/>
              <a:gd name="connsiteY14" fmla="*/ 1805663 h 6032228"/>
              <a:gd name="connsiteX15" fmla="*/ 3029607 w 6737282"/>
              <a:gd name="connsiteY15" fmla="*/ 1805663 h 6032228"/>
              <a:gd name="connsiteX16" fmla="*/ 3310252 w 6737282"/>
              <a:gd name="connsiteY16" fmla="*/ 1968768 h 6032228"/>
              <a:gd name="connsiteX17" fmla="*/ 4210657 w 6737282"/>
              <a:gd name="connsiteY17" fmla="*/ 3526038 h 6032228"/>
              <a:gd name="connsiteX18" fmla="*/ 4210657 w 6737282"/>
              <a:gd name="connsiteY18" fmla="*/ 3844482 h 6032228"/>
              <a:gd name="connsiteX19" fmla="*/ 3876331 w 6737282"/>
              <a:gd name="connsiteY19" fmla="*/ 4422707 h 6032228"/>
              <a:gd name="connsiteX20" fmla="*/ 3848154 w 6737282"/>
              <a:gd name="connsiteY20" fmla="*/ 4471437 h 6032228"/>
              <a:gd name="connsiteX21" fmla="*/ 3849146 w 6737282"/>
              <a:gd name="connsiteY21" fmla="*/ 4471853 h 6032228"/>
              <a:gd name="connsiteX22" fmla="*/ 3898870 w 6737282"/>
              <a:gd name="connsiteY22" fmla="*/ 4522003 h 6032228"/>
              <a:gd name="connsiteX23" fmla="*/ 4277006 w 6737282"/>
              <a:gd name="connsiteY23" fmla="*/ 5175999 h 6032228"/>
              <a:gd name="connsiteX24" fmla="*/ 4277006 w 6737282"/>
              <a:gd name="connsiteY24" fmla="*/ 5309735 h 6032228"/>
              <a:gd name="connsiteX25" fmla="*/ 3898870 w 6737282"/>
              <a:gd name="connsiteY25" fmla="*/ 5963729 h 6032228"/>
              <a:gd name="connsiteX26" fmla="*/ 3781007 w 6737282"/>
              <a:gd name="connsiteY26" fmla="*/ 6032228 h 6032228"/>
              <a:gd name="connsiteX27" fmla="*/ 3023096 w 6737282"/>
              <a:gd name="connsiteY27" fmla="*/ 6032228 h 6032228"/>
              <a:gd name="connsiteX28" fmla="*/ 2906872 w 6737282"/>
              <a:gd name="connsiteY28" fmla="*/ 5963729 h 6032228"/>
              <a:gd name="connsiteX29" fmla="*/ 2703170 w 6737282"/>
              <a:gd name="connsiteY29" fmla="*/ 5612942 h 6032228"/>
              <a:gd name="connsiteX30" fmla="*/ 2680159 w 6737282"/>
              <a:gd name="connsiteY30" fmla="*/ 5573313 h 6032228"/>
              <a:gd name="connsiteX31" fmla="*/ 2698265 w 6737282"/>
              <a:gd name="connsiteY31" fmla="*/ 5573313 h 6032228"/>
              <a:gd name="connsiteX32" fmla="*/ 2783846 w 6737282"/>
              <a:gd name="connsiteY32" fmla="*/ 5573313 h 6032228"/>
              <a:gd name="connsiteX33" fmla="*/ 2821023 w 6737282"/>
              <a:gd name="connsiteY33" fmla="*/ 5637336 h 6032228"/>
              <a:gd name="connsiteX34" fmla="*/ 2963060 w 6737282"/>
              <a:gd name="connsiteY34" fmla="*/ 5881934 h 6032228"/>
              <a:gd name="connsiteX35" fmla="*/ 3066097 w 6737282"/>
              <a:gd name="connsiteY35" fmla="*/ 5942660 h 6032228"/>
              <a:gd name="connsiteX36" fmla="*/ 3738008 w 6737282"/>
              <a:gd name="connsiteY36" fmla="*/ 5942660 h 6032228"/>
              <a:gd name="connsiteX37" fmla="*/ 3842494 w 6737282"/>
              <a:gd name="connsiteY37" fmla="*/ 5881934 h 6032228"/>
              <a:gd name="connsiteX38" fmla="*/ 4177724 w 6737282"/>
              <a:gd name="connsiteY38" fmla="*/ 5302148 h 6032228"/>
              <a:gd name="connsiteX39" fmla="*/ 4177724 w 6737282"/>
              <a:gd name="connsiteY39" fmla="*/ 5183586 h 6032228"/>
              <a:gd name="connsiteX40" fmla="*/ 3842494 w 6737282"/>
              <a:gd name="connsiteY40" fmla="*/ 4603800 h 6032228"/>
              <a:gd name="connsiteX41" fmla="*/ 3798414 w 6737282"/>
              <a:gd name="connsiteY41" fmla="*/ 4559340 h 6032228"/>
              <a:gd name="connsiteX42" fmla="*/ 3793313 w 6737282"/>
              <a:gd name="connsiteY42" fmla="*/ 4557203 h 6032228"/>
              <a:gd name="connsiteX43" fmla="*/ 3820657 w 6737282"/>
              <a:gd name="connsiteY43" fmla="*/ 4509913 h 6032228"/>
              <a:gd name="connsiteX44" fmla="*/ 3840991 w 6737282"/>
              <a:gd name="connsiteY44" fmla="*/ 4474742 h 6032228"/>
              <a:gd name="connsiteX45" fmla="*/ 3819900 w 6737282"/>
              <a:gd name="connsiteY45" fmla="*/ 4465898 h 6032228"/>
              <a:gd name="connsiteX46" fmla="*/ 3784219 w 6737282"/>
              <a:gd name="connsiteY46" fmla="*/ 4461158 h 6032228"/>
              <a:gd name="connsiteX47" fmla="*/ 3026307 w 6737282"/>
              <a:gd name="connsiteY47" fmla="*/ 4461158 h 6032228"/>
              <a:gd name="connsiteX48" fmla="*/ 2910084 w 6737282"/>
              <a:gd name="connsiteY48" fmla="*/ 4529655 h 6032228"/>
              <a:gd name="connsiteX49" fmla="*/ 2530310 w 6737282"/>
              <a:gd name="connsiteY49" fmla="*/ 5183651 h 6032228"/>
              <a:gd name="connsiteX50" fmla="*/ 2530310 w 6737282"/>
              <a:gd name="connsiteY50" fmla="*/ 5317387 h 6032228"/>
              <a:gd name="connsiteX51" fmla="*/ 2655664 w 6737282"/>
              <a:gd name="connsiteY51" fmla="*/ 5533256 h 6032228"/>
              <a:gd name="connsiteX52" fmla="*/ 2674015 w 6737282"/>
              <a:gd name="connsiteY52" fmla="*/ 5564857 h 6032228"/>
              <a:gd name="connsiteX53" fmla="*/ 2589005 w 6737282"/>
              <a:gd name="connsiteY53" fmla="*/ 5564857 h 6032228"/>
              <a:gd name="connsiteX54" fmla="*/ 1224899 w 6737282"/>
              <a:gd name="connsiteY54" fmla="*/ 5564857 h 6032228"/>
              <a:gd name="connsiteX55" fmla="*/ 948151 w 6737282"/>
              <a:gd name="connsiteY55" fmla="*/ 5401750 h 6032228"/>
              <a:gd name="connsiteX56" fmla="*/ 43851 w 6737282"/>
              <a:gd name="connsiteY56" fmla="*/ 3844482 h 6032228"/>
              <a:gd name="connsiteX57" fmla="*/ 43851 w 6737282"/>
              <a:gd name="connsiteY57" fmla="*/ 3526038 h 6032228"/>
              <a:gd name="connsiteX58" fmla="*/ 948151 w 6737282"/>
              <a:gd name="connsiteY58" fmla="*/ 1968768 h 6032228"/>
              <a:gd name="connsiteX59" fmla="*/ 1224899 w 6737282"/>
              <a:gd name="connsiteY59" fmla="*/ 1805663 h 6032228"/>
              <a:gd name="connsiteX60" fmla="*/ 4371720 w 6737282"/>
              <a:gd name="connsiteY60" fmla="*/ 257854 h 6032228"/>
              <a:gd name="connsiteX61" fmla="*/ 5796146 w 6737282"/>
              <a:gd name="connsiteY61" fmla="*/ 257854 h 6032228"/>
              <a:gd name="connsiteX62" fmla="*/ 5999634 w 6737282"/>
              <a:gd name="connsiteY62" fmla="*/ 374270 h 6032228"/>
              <a:gd name="connsiteX63" fmla="*/ 6711846 w 6737282"/>
              <a:gd name="connsiteY63" fmla="*/ 1628971 h 6032228"/>
              <a:gd name="connsiteX64" fmla="*/ 6711846 w 6737282"/>
              <a:gd name="connsiteY64" fmla="*/ 1870427 h 6032228"/>
              <a:gd name="connsiteX65" fmla="*/ 5999634 w 6737282"/>
              <a:gd name="connsiteY65" fmla="*/ 3125126 h 6032228"/>
              <a:gd name="connsiteX66" fmla="*/ 5796146 w 6737282"/>
              <a:gd name="connsiteY66" fmla="*/ 3241542 h 6032228"/>
              <a:gd name="connsiteX67" fmla="*/ 4371720 w 6737282"/>
              <a:gd name="connsiteY67" fmla="*/ 3241542 h 6032228"/>
              <a:gd name="connsiteX68" fmla="*/ 4168233 w 6737282"/>
              <a:gd name="connsiteY68" fmla="*/ 3125126 h 6032228"/>
              <a:gd name="connsiteX69" fmla="*/ 3456020 w 6737282"/>
              <a:gd name="connsiteY69" fmla="*/ 1870427 h 6032228"/>
              <a:gd name="connsiteX70" fmla="*/ 3456020 w 6737282"/>
              <a:gd name="connsiteY70" fmla="*/ 1628971 h 6032228"/>
              <a:gd name="connsiteX71" fmla="*/ 4168233 w 6737282"/>
              <a:gd name="connsiteY71" fmla="*/ 374270 h 6032228"/>
              <a:gd name="connsiteX72" fmla="*/ 4371720 w 6737282"/>
              <a:gd name="connsiteY72" fmla="*/ 257854 h 6032228"/>
              <a:gd name="connsiteX73" fmla="*/ 2350132 w 6737282"/>
              <a:gd name="connsiteY73" fmla="*/ 0 h 6032228"/>
              <a:gd name="connsiteX74" fmla="*/ 3150522 w 6737282"/>
              <a:gd name="connsiteY74" fmla="*/ 0 h 6032228"/>
              <a:gd name="connsiteX75" fmla="*/ 3264863 w 6737282"/>
              <a:gd name="connsiteY75" fmla="*/ 65415 h 6032228"/>
              <a:gd name="connsiteX76" fmla="*/ 3665057 w 6737282"/>
              <a:gd name="connsiteY76" fmla="*/ 770436 h 6032228"/>
              <a:gd name="connsiteX77" fmla="*/ 3665057 w 6737282"/>
              <a:gd name="connsiteY77" fmla="*/ 906111 h 6032228"/>
              <a:gd name="connsiteX78" fmla="*/ 3264863 w 6737282"/>
              <a:gd name="connsiteY78" fmla="*/ 1611131 h 6032228"/>
              <a:gd name="connsiteX79" fmla="*/ 3150522 w 6737282"/>
              <a:gd name="connsiteY79" fmla="*/ 1676547 h 6032228"/>
              <a:gd name="connsiteX80" fmla="*/ 2350132 w 6737282"/>
              <a:gd name="connsiteY80" fmla="*/ 1676547 h 6032228"/>
              <a:gd name="connsiteX81" fmla="*/ 2235791 w 6737282"/>
              <a:gd name="connsiteY81" fmla="*/ 1611131 h 6032228"/>
              <a:gd name="connsiteX82" fmla="*/ 1835596 w 6737282"/>
              <a:gd name="connsiteY82" fmla="*/ 906111 h 6032228"/>
              <a:gd name="connsiteX83" fmla="*/ 1835596 w 6737282"/>
              <a:gd name="connsiteY83" fmla="*/ 770436 h 6032228"/>
              <a:gd name="connsiteX84" fmla="*/ 2235791 w 6737282"/>
              <a:gd name="connsiteY84" fmla="*/ 65415 h 6032228"/>
              <a:gd name="connsiteX85" fmla="*/ 2350132 w 6737282"/>
              <a:gd name="connsiteY85" fmla="*/ 0 h 603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737282" h="6032228">
                <a:moveTo>
                  <a:pt x="3069307" y="4550727"/>
                </a:moveTo>
                <a:cubicBezTo>
                  <a:pt x="3069307" y="4550727"/>
                  <a:pt x="3069307" y="4550727"/>
                  <a:pt x="3741218" y="4550727"/>
                </a:cubicBezTo>
                <a:cubicBezTo>
                  <a:pt x="3752102" y="4550727"/>
                  <a:pt x="3762715" y="4552172"/>
                  <a:pt x="3772850" y="4554928"/>
                </a:cubicBezTo>
                <a:lnTo>
                  <a:pt x="3794605" y="4564050"/>
                </a:lnTo>
                <a:lnTo>
                  <a:pt x="3781310" y="4587045"/>
                </a:lnTo>
                <a:cubicBezTo>
                  <a:pt x="3661093" y="4794962"/>
                  <a:pt x="3507216" y="5061097"/>
                  <a:pt x="3310252" y="5401750"/>
                </a:cubicBezTo>
                <a:cubicBezTo>
                  <a:pt x="3251786" y="5502720"/>
                  <a:pt x="3146542" y="5564857"/>
                  <a:pt x="3029607" y="5564857"/>
                </a:cubicBezTo>
                <a:cubicBezTo>
                  <a:pt x="3029607" y="5564857"/>
                  <a:pt x="3029607" y="5564857"/>
                  <a:pt x="2804017" y="5564857"/>
                </a:cubicBezTo>
                <a:lnTo>
                  <a:pt x="2777701" y="5564857"/>
                </a:lnTo>
                <a:lnTo>
                  <a:pt x="2752589" y="5521614"/>
                </a:lnTo>
                <a:cubicBezTo>
                  <a:pt x="2717623" y="5461398"/>
                  <a:pt x="2676936" y="5391332"/>
                  <a:pt x="2629590" y="5309799"/>
                </a:cubicBezTo>
                <a:cubicBezTo>
                  <a:pt x="2607824" y="5273652"/>
                  <a:pt x="2607824" y="5227386"/>
                  <a:pt x="2629590" y="5191240"/>
                </a:cubicBezTo>
                <a:cubicBezTo>
                  <a:pt x="2629590" y="5191240"/>
                  <a:pt x="2629590" y="5191240"/>
                  <a:pt x="2966272" y="4611452"/>
                </a:cubicBezTo>
                <a:cubicBezTo>
                  <a:pt x="2986590" y="4573861"/>
                  <a:pt x="3027221" y="4550727"/>
                  <a:pt x="3069307" y="4550727"/>
                </a:cubicBezTo>
                <a:close/>
                <a:moveTo>
                  <a:pt x="1224899" y="1805663"/>
                </a:moveTo>
                <a:cubicBezTo>
                  <a:pt x="1224899" y="1805663"/>
                  <a:pt x="1224899" y="1805663"/>
                  <a:pt x="3029607" y="1805663"/>
                </a:cubicBezTo>
                <a:cubicBezTo>
                  <a:pt x="3146542" y="1805663"/>
                  <a:pt x="3251786" y="1867798"/>
                  <a:pt x="3310252" y="1968768"/>
                </a:cubicBezTo>
                <a:cubicBezTo>
                  <a:pt x="3310252" y="1968768"/>
                  <a:pt x="3310252" y="1968768"/>
                  <a:pt x="4210657" y="3526038"/>
                </a:cubicBezTo>
                <a:cubicBezTo>
                  <a:pt x="4269126" y="3623125"/>
                  <a:pt x="4269126" y="3747395"/>
                  <a:pt x="4210657" y="3844482"/>
                </a:cubicBezTo>
                <a:cubicBezTo>
                  <a:pt x="4210657" y="3844482"/>
                  <a:pt x="4210657" y="3844482"/>
                  <a:pt x="3876331" y="4422707"/>
                </a:cubicBezTo>
                <a:lnTo>
                  <a:pt x="3848154" y="4471437"/>
                </a:lnTo>
                <a:lnTo>
                  <a:pt x="3849146" y="4471853"/>
                </a:lnTo>
                <a:cubicBezTo>
                  <a:pt x="3869404" y="4483677"/>
                  <a:pt x="3886591" y="4500801"/>
                  <a:pt x="3898870" y="4522003"/>
                </a:cubicBezTo>
                <a:cubicBezTo>
                  <a:pt x="3898870" y="4522003"/>
                  <a:pt x="3898870" y="4522003"/>
                  <a:pt x="4277006" y="5175999"/>
                </a:cubicBezTo>
                <a:cubicBezTo>
                  <a:pt x="4301561" y="5216772"/>
                  <a:pt x="4301561" y="5268961"/>
                  <a:pt x="4277006" y="5309735"/>
                </a:cubicBezTo>
                <a:cubicBezTo>
                  <a:pt x="4277006" y="5309735"/>
                  <a:pt x="4277006" y="5309735"/>
                  <a:pt x="3898870" y="5963729"/>
                </a:cubicBezTo>
                <a:cubicBezTo>
                  <a:pt x="3874314" y="6006133"/>
                  <a:pt x="3830116" y="6032228"/>
                  <a:pt x="3781007" y="6032228"/>
                </a:cubicBezTo>
                <a:cubicBezTo>
                  <a:pt x="3781007" y="6032228"/>
                  <a:pt x="3781007" y="6032228"/>
                  <a:pt x="3023096" y="6032228"/>
                </a:cubicBezTo>
                <a:cubicBezTo>
                  <a:pt x="2975623" y="6032228"/>
                  <a:pt x="2929790" y="6006133"/>
                  <a:pt x="2906872" y="5963729"/>
                </a:cubicBezTo>
                <a:cubicBezTo>
                  <a:pt x="2906872" y="5963729"/>
                  <a:pt x="2906872" y="5963729"/>
                  <a:pt x="2703170" y="5612942"/>
                </a:cubicBezTo>
                <a:lnTo>
                  <a:pt x="2680159" y="5573313"/>
                </a:lnTo>
                <a:lnTo>
                  <a:pt x="2698265" y="5573313"/>
                </a:lnTo>
                <a:lnTo>
                  <a:pt x="2783846" y="5573313"/>
                </a:lnTo>
                <a:lnTo>
                  <a:pt x="2821023" y="5637336"/>
                </a:lnTo>
                <a:cubicBezTo>
                  <a:pt x="2963060" y="5881934"/>
                  <a:pt x="2963060" y="5881934"/>
                  <a:pt x="2963060" y="5881934"/>
                </a:cubicBezTo>
                <a:cubicBezTo>
                  <a:pt x="2983378" y="5919525"/>
                  <a:pt x="3024012" y="5942660"/>
                  <a:pt x="3066097" y="5942660"/>
                </a:cubicBezTo>
                <a:cubicBezTo>
                  <a:pt x="3738008" y="5942660"/>
                  <a:pt x="3738008" y="5942660"/>
                  <a:pt x="3738008" y="5942660"/>
                </a:cubicBezTo>
                <a:cubicBezTo>
                  <a:pt x="3781543" y="5942660"/>
                  <a:pt x="3820726" y="5919525"/>
                  <a:pt x="3842494" y="5881934"/>
                </a:cubicBezTo>
                <a:cubicBezTo>
                  <a:pt x="4177724" y="5302148"/>
                  <a:pt x="4177724" y="5302148"/>
                  <a:pt x="4177724" y="5302148"/>
                </a:cubicBezTo>
                <a:cubicBezTo>
                  <a:pt x="4199492" y="5266000"/>
                  <a:pt x="4199492" y="5219733"/>
                  <a:pt x="4177724" y="5183586"/>
                </a:cubicBezTo>
                <a:cubicBezTo>
                  <a:pt x="3842494" y="4603800"/>
                  <a:pt x="3842494" y="4603800"/>
                  <a:pt x="3842494" y="4603800"/>
                </a:cubicBezTo>
                <a:cubicBezTo>
                  <a:pt x="3831610" y="4585003"/>
                  <a:pt x="3816372" y="4569821"/>
                  <a:pt x="3798414" y="4559340"/>
                </a:cubicBezTo>
                <a:lnTo>
                  <a:pt x="3793313" y="4557203"/>
                </a:lnTo>
                <a:lnTo>
                  <a:pt x="3820657" y="4509913"/>
                </a:lnTo>
                <a:lnTo>
                  <a:pt x="3840991" y="4474742"/>
                </a:lnTo>
                <a:lnTo>
                  <a:pt x="3819900" y="4465898"/>
                </a:lnTo>
                <a:cubicBezTo>
                  <a:pt x="3808466" y="4462788"/>
                  <a:pt x="3796496" y="4461158"/>
                  <a:pt x="3784219" y="4461158"/>
                </a:cubicBezTo>
                <a:cubicBezTo>
                  <a:pt x="3026307" y="4461158"/>
                  <a:pt x="3026307" y="4461158"/>
                  <a:pt x="3026307" y="4461158"/>
                </a:cubicBezTo>
                <a:cubicBezTo>
                  <a:pt x="2978836" y="4461158"/>
                  <a:pt x="2933001" y="4487252"/>
                  <a:pt x="2910084" y="4529655"/>
                </a:cubicBezTo>
                <a:cubicBezTo>
                  <a:pt x="2530310" y="5183651"/>
                  <a:pt x="2530310" y="5183651"/>
                  <a:pt x="2530310" y="5183651"/>
                </a:cubicBezTo>
                <a:cubicBezTo>
                  <a:pt x="2505754" y="5224424"/>
                  <a:pt x="2505754" y="5276613"/>
                  <a:pt x="2530310" y="5317387"/>
                </a:cubicBezTo>
                <a:cubicBezTo>
                  <a:pt x="2577781" y="5399135"/>
                  <a:pt x="2619318" y="5470667"/>
                  <a:pt x="2655664" y="5533256"/>
                </a:cubicBezTo>
                <a:lnTo>
                  <a:pt x="2674015" y="5564857"/>
                </a:lnTo>
                <a:lnTo>
                  <a:pt x="2589005" y="5564857"/>
                </a:lnTo>
                <a:cubicBezTo>
                  <a:pt x="2324644" y="5564857"/>
                  <a:pt x="1901666" y="5564857"/>
                  <a:pt x="1224899" y="5564857"/>
                </a:cubicBezTo>
                <a:cubicBezTo>
                  <a:pt x="1111863" y="5564857"/>
                  <a:pt x="1002722" y="5502720"/>
                  <a:pt x="948151" y="5401750"/>
                </a:cubicBezTo>
                <a:cubicBezTo>
                  <a:pt x="948151" y="5401750"/>
                  <a:pt x="948151" y="5401750"/>
                  <a:pt x="43851" y="3844482"/>
                </a:cubicBezTo>
                <a:cubicBezTo>
                  <a:pt x="-14618" y="3747395"/>
                  <a:pt x="-14618" y="3623125"/>
                  <a:pt x="43851" y="3526038"/>
                </a:cubicBezTo>
                <a:cubicBezTo>
                  <a:pt x="43851" y="3526038"/>
                  <a:pt x="43851" y="3526038"/>
                  <a:pt x="948151" y="1968768"/>
                </a:cubicBezTo>
                <a:cubicBezTo>
                  <a:pt x="1002722" y="1867798"/>
                  <a:pt x="1111863" y="1805663"/>
                  <a:pt x="1224899" y="1805663"/>
                </a:cubicBezTo>
                <a:close/>
                <a:moveTo>
                  <a:pt x="4371720" y="257854"/>
                </a:moveTo>
                <a:cubicBezTo>
                  <a:pt x="5796146" y="257854"/>
                  <a:pt x="5796146" y="257854"/>
                  <a:pt x="5796146" y="257854"/>
                </a:cubicBezTo>
                <a:cubicBezTo>
                  <a:pt x="5868214" y="257854"/>
                  <a:pt x="5961481" y="309594"/>
                  <a:pt x="5999634" y="374270"/>
                </a:cubicBezTo>
                <a:cubicBezTo>
                  <a:pt x="6711846" y="1628971"/>
                  <a:pt x="6711846" y="1628971"/>
                  <a:pt x="6711846" y="1628971"/>
                </a:cubicBezTo>
                <a:cubicBezTo>
                  <a:pt x="6745761" y="1697958"/>
                  <a:pt x="6745761" y="1801438"/>
                  <a:pt x="6711846" y="1870427"/>
                </a:cubicBezTo>
                <a:cubicBezTo>
                  <a:pt x="5999634" y="3125126"/>
                  <a:pt x="5999634" y="3125126"/>
                  <a:pt x="5999634" y="3125126"/>
                </a:cubicBezTo>
                <a:cubicBezTo>
                  <a:pt x="5961481" y="3189803"/>
                  <a:pt x="5868214" y="3241542"/>
                  <a:pt x="5796146" y="3241542"/>
                </a:cubicBezTo>
                <a:lnTo>
                  <a:pt x="4371720" y="3241542"/>
                </a:lnTo>
                <a:cubicBezTo>
                  <a:pt x="4295413" y="3241542"/>
                  <a:pt x="4202148" y="3189803"/>
                  <a:pt x="4168233" y="3125126"/>
                </a:cubicBezTo>
                <a:cubicBezTo>
                  <a:pt x="3456020" y="1870427"/>
                  <a:pt x="3456020" y="1870427"/>
                  <a:pt x="3456020" y="1870427"/>
                </a:cubicBezTo>
                <a:cubicBezTo>
                  <a:pt x="3417865" y="1801438"/>
                  <a:pt x="3417865" y="1697958"/>
                  <a:pt x="3456020" y="1628971"/>
                </a:cubicBezTo>
                <a:cubicBezTo>
                  <a:pt x="4168233" y="374270"/>
                  <a:pt x="4168233" y="374270"/>
                  <a:pt x="4168233" y="374270"/>
                </a:cubicBezTo>
                <a:cubicBezTo>
                  <a:pt x="4202148" y="309594"/>
                  <a:pt x="4295413" y="257854"/>
                  <a:pt x="4371720" y="257854"/>
                </a:cubicBezTo>
                <a:close/>
                <a:moveTo>
                  <a:pt x="2350132" y="0"/>
                </a:moveTo>
                <a:cubicBezTo>
                  <a:pt x="3150522" y="0"/>
                  <a:pt x="3150522" y="0"/>
                  <a:pt x="3150522" y="0"/>
                </a:cubicBezTo>
                <a:cubicBezTo>
                  <a:pt x="3191018" y="0"/>
                  <a:pt x="3243425" y="29073"/>
                  <a:pt x="3264863" y="65415"/>
                </a:cubicBezTo>
                <a:cubicBezTo>
                  <a:pt x="3665057" y="770436"/>
                  <a:pt x="3665057" y="770436"/>
                  <a:pt x="3665057" y="770436"/>
                </a:cubicBezTo>
                <a:cubicBezTo>
                  <a:pt x="3684115" y="809200"/>
                  <a:pt x="3684115" y="867346"/>
                  <a:pt x="3665057" y="906111"/>
                </a:cubicBezTo>
                <a:cubicBezTo>
                  <a:pt x="3264863" y="1611131"/>
                  <a:pt x="3264863" y="1611131"/>
                  <a:pt x="3264863" y="1611131"/>
                </a:cubicBezTo>
                <a:cubicBezTo>
                  <a:pt x="3243425" y="1647474"/>
                  <a:pt x="3191018" y="1676547"/>
                  <a:pt x="3150522" y="1676547"/>
                </a:cubicBezTo>
                <a:lnTo>
                  <a:pt x="2350132" y="1676547"/>
                </a:lnTo>
                <a:cubicBezTo>
                  <a:pt x="2307254" y="1676547"/>
                  <a:pt x="2254848" y="1647474"/>
                  <a:pt x="2235791" y="1611131"/>
                </a:cubicBezTo>
                <a:cubicBezTo>
                  <a:pt x="1835596" y="906111"/>
                  <a:pt x="1835596" y="906111"/>
                  <a:pt x="1835596" y="906111"/>
                </a:cubicBezTo>
                <a:cubicBezTo>
                  <a:pt x="1814157" y="867346"/>
                  <a:pt x="1814157" y="809200"/>
                  <a:pt x="1835596" y="770436"/>
                </a:cubicBezTo>
                <a:cubicBezTo>
                  <a:pt x="2235791" y="65415"/>
                  <a:pt x="2235791" y="65415"/>
                  <a:pt x="2235791" y="65415"/>
                </a:cubicBezTo>
                <a:cubicBezTo>
                  <a:pt x="2254848" y="29073"/>
                  <a:pt x="2307254" y="0"/>
                  <a:pt x="235013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6001" y="318374"/>
            <a:ext cx="6757415" cy="1748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7200"/>
              <a:t>Conclusiones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67D4FE-70C5-E770-3F4B-D115DB76C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6365" y="917226"/>
            <a:ext cx="4178808" cy="29483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/>
              <a:t>Beneficios superan las contras</a:t>
            </a:r>
          </a:p>
          <a:p>
            <a:pPr algn="r"/>
            <a:r>
              <a:rPr lang="en-US"/>
              <a:t>Ayudan al entendimiento de la prediccion, sobre todo en modelos caja negra</a:t>
            </a:r>
          </a:p>
          <a:p>
            <a:pPr algn="r"/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BCB51BA2-892C-E614-5270-72AB4AD41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270" y="2635900"/>
            <a:ext cx="2791979" cy="2791979"/>
          </a:xfrm>
          <a:prstGeom prst="rect">
            <a:avLst/>
          </a:prstGeom>
        </p:spPr>
      </p:pic>
      <p:sp>
        <p:nvSpPr>
          <p:cNvPr id="9" name="Subtitle 4">
            <a:extLst>
              <a:ext uri="{FF2B5EF4-FFF2-40B4-BE49-F238E27FC236}">
                <a16:creationId xmlns:a16="http://schemas.microsoft.com/office/drawing/2014/main" id="{CE4438C4-7397-F92C-C785-FF0B8779C97D}"/>
              </a:ext>
            </a:extLst>
          </p:cNvPr>
          <p:cNvSpPr txBox="1">
            <a:spLocks/>
          </p:cNvSpPr>
          <p:nvPr/>
        </p:nvSpPr>
        <p:spPr>
          <a:xfrm>
            <a:off x="4054366" y="4463886"/>
            <a:ext cx="7830207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cs typeface="Calibri"/>
              </a:rPr>
              <a:t>Para </a:t>
            </a:r>
            <a:r>
              <a:rPr lang="en-GB" dirty="0" err="1">
                <a:cs typeface="Calibri"/>
              </a:rPr>
              <a:t>el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caso</a:t>
            </a:r>
            <a:r>
              <a:rPr lang="en-GB" dirty="0">
                <a:cs typeface="Calibri"/>
              </a:rPr>
              <a:t> de </a:t>
            </a:r>
            <a:r>
              <a:rPr lang="en-GB" dirty="0" err="1">
                <a:cs typeface="Calibri"/>
              </a:rPr>
              <a:t>estudio</a:t>
            </a:r>
            <a:r>
              <a:rPr lang="en-GB" dirty="0">
                <a:cs typeface="Calibri"/>
              </a:rPr>
              <a:t> se </a:t>
            </a:r>
            <a:r>
              <a:rPr lang="en-GB" dirty="0" err="1">
                <a:cs typeface="Calibri"/>
              </a:rPr>
              <a:t>puede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entender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el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efecto</a:t>
            </a:r>
            <a:r>
              <a:rPr lang="en-GB" dirty="0">
                <a:cs typeface="Calibri"/>
              </a:rPr>
              <a:t> de </a:t>
            </a:r>
            <a:r>
              <a:rPr lang="en-GB" dirty="0" err="1">
                <a:cs typeface="Calibri"/>
              </a:rPr>
              <a:t>avriables</a:t>
            </a:r>
            <a:r>
              <a:rPr lang="en-GB" dirty="0">
                <a:cs typeface="Calibri"/>
              </a:rPr>
              <a:t> mas </a:t>
            </a:r>
            <a:r>
              <a:rPr lang="en-GB" dirty="0" err="1">
                <a:cs typeface="Calibri"/>
              </a:rPr>
              <a:t>importantes</a:t>
            </a:r>
            <a:r>
              <a:rPr lang="en-GB" dirty="0">
                <a:cs typeface="Calibri"/>
              </a:rPr>
              <a:t> </a:t>
            </a:r>
            <a:r>
              <a:rPr lang="en-GB" dirty="0" err="1">
                <a:cs typeface="Calibri"/>
              </a:rPr>
              <a:t>como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el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sexo</a:t>
            </a:r>
            <a:r>
              <a:rPr lang="en-GB" dirty="0">
                <a:cs typeface="Calibri"/>
              </a:rPr>
              <a:t> y la </a:t>
            </a:r>
            <a:r>
              <a:rPr lang="en-GB" dirty="0" err="1">
                <a:cs typeface="Calibri"/>
              </a:rPr>
              <a:t>edad</a:t>
            </a:r>
            <a:r>
              <a:rPr lang="en-GB" dirty="0">
                <a:cs typeface="Calibri"/>
              </a:rPr>
              <a:t>, </a:t>
            </a:r>
            <a:r>
              <a:rPr lang="en-GB" dirty="0" err="1">
                <a:cs typeface="Calibri"/>
              </a:rPr>
              <a:t>ademas</a:t>
            </a:r>
            <a:r>
              <a:rPr lang="en-GB" dirty="0">
                <a:cs typeface="Calibri"/>
              </a:rPr>
              <a:t> de variables </a:t>
            </a:r>
            <a:r>
              <a:rPr lang="en-GB" dirty="0" err="1">
                <a:cs typeface="Calibri"/>
              </a:rPr>
              <a:t>secundarias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como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el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precio</a:t>
            </a:r>
            <a:r>
              <a:rPr lang="en-GB" dirty="0">
                <a:cs typeface="Calibri"/>
              </a:rPr>
              <a:t> del ticket y padres a </a:t>
            </a:r>
            <a:r>
              <a:rPr lang="en-GB" dirty="0" err="1">
                <a:cs typeface="Calibri"/>
              </a:rPr>
              <a:t>bordo</a:t>
            </a:r>
            <a:r>
              <a:rPr lang="en-GB" dirty="0">
                <a:cs typeface="Calibri"/>
              </a:rPr>
              <a:t> del </a:t>
            </a:r>
            <a:r>
              <a:rPr lang="en-GB" dirty="0" err="1">
                <a:cs typeface="Calibri"/>
              </a:rPr>
              <a:t>barco</a:t>
            </a:r>
            <a:r>
              <a:rPr lang="en-GB" dirty="0">
                <a:cs typeface="Calibri"/>
              </a:rPr>
              <a:t>.</a:t>
            </a:r>
            <a:endParaRPr lang="en-GB" dirty="0" err="1">
              <a:cs typeface="Calibri"/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80C841A4-1A2A-FD55-EE8B-7AC3BE0F0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228" y="1321676"/>
            <a:ext cx="1810407" cy="181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51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D8053C-AF28-403A-90F2-67A100EDE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BCDCE7-03A4-438B-9B4A-0F5E37C4C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2677" y="456020"/>
            <a:ext cx="6737282" cy="6032228"/>
          </a:xfrm>
          <a:custGeom>
            <a:avLst/>
            <a:gdLst>
              <a:gd name="connsiteX0" fmla="*/ 3069307 w 6737282"/>
              <a:gd name="connsiteY0" fmla="*/ 4550727 h 6032228"/>
              <a:gd name="connsiteX1" fmla="*/ 3741218 w 6737282"/>
              <a:gd name="connsiteY1" fmla="*/ 4550727 h 6032228"/>
              <a:gd name="connsiteX2" fmla="*/ 3772850 w 6737282"/>
              <a:gd name="connsiteY2" fmla="*/ 4554928 h 6032228"/>
              <a:gd name="connsiteX3" fmla="*/ 3794605 w 6737282"/>
              <a:gd name="connsiteY3" fmla="*/ 4564050 h 6032228"/>
              <a:gd name="connsiteX4" fmla="*/ 3781310 w 6737282"/>
              <a:gd name="connsiteY4" fmla="*/ 4587045 h 6032228"/>
              <a:gd name="connsiteX5" fmla="*/ 3310252 w 6737282"/>
              <a:gd name="connsiteY5" fmla="*/ 5401750 h 6032228"/>
              <a:gd name="connsiteX6" fmla="*/ 3029607 w 6737282"/>
              <a:gd name="connsiteY6" fmla="*/ 5564857 h 6032228"/>
              <a:gd name="connsiteX7" fmla="*/ 2804017 w 6737282"/>
              <a:gd name="connsiteY7" fmla="*/ 5564857 h 6032228"/>
              <a:gd name="connsiteX8" fmla="*/ 2777701 w 6737282"/>
              <a:gd name="connsiteY8" fmla="*/ 5564857 h 6032228"/>
              <a:gd name="connsiteX9" fmla="*/ 2752589 w 6737282"/>
              <a:gd name="connsiteY9" fmla="*/ 5521614 h 6032228"/>
              <a:gd name="connsiteX10" fmla="*/ 2629590 w 6737282"/>
              <a:gd name="connsiteY10" fmla="*/ 5309799 h 6032228"/>
              <a:gd name="connsiteX11" fmla="*/ 2629590 w 6737282"/>
              <a:gd name="connsiteY11" fmla="*/ 5191240 h 6032228"/>
              <a:gd name="connsiteX12" fmla="*/ 2966272 w 6737282"/>
              <a:gd name="connsiteY12" fmla="*/ 4611452 h 6032228"/>
              <a:gd name="connsiteX13" fmla="*/ 3069307 w 6737282"/>
              <a:gd name="connsiteY13" fmla="*/ 4550727 h 6032228"/>
              <a:gd name="connsiteX14" fmla="*/ 1224899 w 6737282"/>
              <a:gd name="connsiteY14" fmla="*/ 1805663 h 6032228"/>
              <a:gd name="connsiteX15" fmla="*/ 3029607 w 6737282"/>
              <a:gd name="connsiteY15" fmla="*/ 1805663 h 6032228"/>
              <a:gd name="connsiteX16" fmla="*/ 3310252 w 6737282"/>
              <a:gd name="connsiteY16" fmla="*/ 1968768 h 6032228"/>
              <a:gd name="connsiteX17" fmla="*/ 4210657 w 6737282"/>
              <a:gd name="connsiteY17" fmla="*/ 3526038 h 6032228"/>
              <a:gd name="connsiteX18" fmla="*/ 4210657 w 6737282"/>
              <a:gd name="connsiteY18" fmla="*/ 3844482 h 6032228"/>
              <a:gd name="connsiteX19" fmla="*/ 3876331 w 6737282"/>
              <a:gd name="connsiteY19" fmla="*/ 4422707 h 6032228"/>
              <a:gd name="connsiteX20" fmla="*/ 3848154 w 6737282"/>
              <a:gd name="connsiteY20" fmla="*/ 4471437 h 6032228"/>
              <a:gd name="connsiteX21" fmla="*/ 3849146 w 6737282"/>
              <a:gd name="connsiteY21" fmla="*/ 4471853 h 6032228"/>
              <a:gd name="connsiteX22" fmla="*/ 3898870 w 6737282"/>
              <a:gd name="connsiteY22" fmla="*/ 4522003 h 6032228"/>
              <a:gd name="connsiteX23" fmla="*/ 4277006 w 6737282"/>
              <a:gd name="connsiteY23" fmla="*/ 5175999 h 6032228"/>
              <a:gd name="connsiteX24" fmla="*/ 4277006 w 6737282"/>
              <a:gd name="connsiteY24" fmla="*/ 5309735 h 6032228"/>
              <a:gd name="connsiteX25" fmla="*/ 3898870 w 6737282"/>
              <a:gd name="connsiteY25" fmla="*/ 5963729 h 6032228"/>
              <a:gd name="connsiteX26" fmla="*/ 3781007 w 6737282"/>
              <a:gd name="connsiteY26" fmla="*/ 6032228 h 6032228"/>
              <a:gd name="connsiteX27" fmla="*/ 3023096 w 6737282"/>
              <a:gd name="connsiteY27" fmla="*/ 6032228 h 6032228"/>
              <a:gd name="connsiteX28" fmla="*/ 2906872 w 6737282"/>
              <a:gd name="connsiteY28" fmla="*/ 5963729 h 6032228"/>
              <a:gd name="connsiteX29" fmla="*/ 2703170 w 6737282"/>
              <a:gd name="connsiteY29" fmla="*/ 5612942 h 6032228"/>
              <a:gd name="connsiteX30" fmla="*/ 2680159 w 6737282"/>
              <a:gd name="connsiteY30" fmla="*/ 5573313 h 6032228"/>
              <a:gd name="connsiteX31" fmla="*/ 2698265 w 6737282"/>
              <a:gd name="connsiteY31" fmla="*/ 5573313 h 6032228"/>
              <a:gd name="connsiteX32" fmla="*/ 2783846 w 6737282"/>
              <a:gd name="connsiteY32" fmla="*/ 5573313 h 6032228"/>
              <a:gd name="connsiteX33" fmla="*/ 2821023 w 6737282"/>
              <a:gd name="connsiteY33" fmla="*/ 5637336 h 6032228"/>
              <a:gd name="connsiteX34" fmla="*/ 2963060 w 6737282"/>
              <a:gd name="connsiteY34" fmla="*/ 5881934 h 6032228"/>
              <a:gd name="connsiteX35" fmla="*/ 3066097 w 6737282"/>
              <a:gd name="connsiteY35" fmla="*/ 5942660 h 6032228"/>
              <a:gd name="connsiteX36" fmla="*/ 3738008 w 6737282"/>
              <a:gd name="connsiteY36" fmla="*/ 5942660 h 6032228"/>
              <a:gd name="connsiteX37" fmla="*/ 3842494 w 6737282"/>
              <a:gd name="connsiteY37" fmla="*/ 5881934 h 6032228"/>
              <a:gd name="connsiteX38" fmla="*/ 4177724 w 6737282"/>
              <a:gd name="connsiteY38" fmla="*/ 5302148 h 6032228"/>
              <a:gd name="connsiteX39" fmla="*/ 4177724 w 6737282"/>
              <a:gd name="connsiteY39" fmla="*/ 5183586 h 6032228"/>
              <a:gd name="connsiteX40" fmla="*/ 3842494 w 6737282"/>
              <a:gd name="connsiteY40" fmla="*/ 4603800 h 6032228"/>
              <a:gd name="connsiteX41" fmla="*/ 3798414 w 6737282"/>
              <a:gd name="connsiteY41" fmla="*/ 4559340 h 6032228"/>
              <a:gd name="connsiteX42" fmla="*/ 3793313 w 6737282"/>
              <a:gd name="connsiteY42" fmla="*/ 4557203 h 6032228"/>
              <a:gd name="connsiteX43" fmla="*/ 3820657 w 6737282"/>
              <a:gd name="connsiteY43" fmla="*/ 4509913 h 6032228"/>
              <a:gd name="connsiteX44" fmla="*/ 3840991 w 6737282"/>
              <a:gd name="connsiteY44" fmla="*/ 4474742 h 6032228"/>
              <a:gd name="connsiteX45" fmla="*/ 3819900 w 6737282"/>
              <a:gd name="connsiteY45" fmla="*/ 4465898 h 6032228"/>
              <a:gd name="connsiteX46" fmla="*/ 3784219 w 6737282"/>
              <a:gd name="connsiteY46" fmla="*/ 4461158 h 6032228"/>
              <a:gd name="connsiteX47" fmla="*/ 3026307 w 6737282"/>
              <a:gd name="connsiteY47" fmla="*/ 4461158 h 6032228"/>
              <a:gd name="connsiteX48" fmla="*/ 2910084 w 6737282"/>
              <a:gd name="connsiteY48" fmla="*/ 4529655 h 6032228"/>
              <a:gd name="connsiteX49" fmla="*/ 2530310 w 6737282"/>
              <a:gd name="connsiteY49" fmla="*/ 5183651 h 6032228"/>
              <a:gd name="connsiteX50" fmla="*/ 2530310 w 6737282"/>
              <a:gd name="connsiteY50" fmla="*/ 5317387 h 6032228"/>
              <a:gd name="connsiteX51" fmla="*/ 2655664 w 6737282"/>
              <a:gd name="connsiteY51" fmla="*/ 5533256 h 6032228"/>
              <a:gd name="connsiteX52" fmla="*/ 2674015 w 6737282"/>
              <a:gd name="connsiteY52" fmla="*/ 5564857 h 6032228"/>
              <a:gd name="connsiteX53" fmla="*/ 2589005 w 6737282"/>
              <a:gd name="connsiteY53" fmla="*/ 5564857 h 6032228"/>
              <a:gd name="connsiteX54" fmla="*/ 1224899 w 6737282"/>
              <a:gd name="connsiteY54" fmla="*/ 5564857 h 6032228"/>
              <a:gd name="connsiteX55" fmla="*/ 948151 w 6737282"/>
              <a:gd name="connsiteY55" fmla="*/ 5401750 h 6032228"/>
              <a:gd name="connsiteX56" fmla="*/ 43851 w 6737282"/>
              <a:gd name="connsiteY56" fmla="*/ 3844482 h 6032228"/>
              <a:gd name="connsiteX57" fmla="*/ 43851 w 6737282"/>
              <a:gd name="connsiteY57" fmla="*/ 3526038 h 6032228"/>
              <a:gd name="connsiteX58" fmla="*/ 948151 w 6737282"/>
              <a:gd name="connsiteY58" fmla="*/ 1968768 h 6032228"/>
              <a:gd name="connsiteX59" fmla="*/ 1224899 w 6737282"/>
              <a:gd name="connsiteY59" fmla="*/ 1805663 h 6032228"/>
              <a:gd name="connsiteX60" fmla="*/ 4371720 w 6737282"/>
              <a:gd name="connsiteY60" fmla="*/ 257854 h 6032228"/>
              <a:gd name="connsiteX61" fmla="*/ 5796146 w 6737282"/>
              <a:gd name="connsiteY61" fmla="*/ 257854 h 6032228"/>
              <a:gd name="connsiteX62" fmla="*/ 5999634 w 6737282"/>
              <a:gd name="connsiteY62" fmla="*/ 374270 h 6032228"/>
              <a:gd name="connsiteX63" fmla="*/ 6711846 w 6737282"/>
              <a:gd name="connsiteY63" fmla="*/ 1628971 h 6032228"/>
              <a:gd name="connsiteX64" fmla="*/ 6711846 w 6737282"/>
              <a:gd name="connsiteY64" fmla="*/ 1870427 h 6032228"/>
              <a:gd name="connsiteX65" fmla="*/ 5999634 w 6737282"/>
              <a:gd name="connsiteY65" fmla="*/ 3125126 h 6032228"/>
              <a:gd name="connsiteX66" fmla="*/ 5796146 w 6737282"/>
              <a:gd name="connsiteY66" fmla="*/ 3241542 h 6032228"/>
              <a:gd name="connsiteX67" fmla="*/ 4371720 w 6737282"/>
              <a:gd name="connsiteY67" fmla="*/ 3241542 h 6032228"/>
              <a:gd name="connsiteX68" fmla="*/ 4168233 w 6737282"/>
              <a:gd name="connsiteY68" fmla="*/ 3125126 h 6032228"/>
              <a:gd name="connsiteX69" fmla="*/ 3456020 w 6737282"/>
              <a:gd name="connsiteY69" fmla="*/ 1870427 h 6032228"/>
              <a:gd name="connsiteX70" fmla="*/ 3456020 w 6737282"/>
              <a:gd name="connsiteY70" fmla="*/ 1628971 h 6032228"/>
              <a:gd name="connsiteX71" fmla="*/ 4168233 w 6737282"/>
              <a:gd name="connsiteY71" fmla="*/ 374270 h 6032228"/>
              <a:gd name="connsiteX72" fmla="*/ 4371720 w 6737282"/>
              <a:gd name="connsiteY72" fmla="*/ 257854 h 6032228"/>
              <a:gd name="connsiteX73" fmla="*/ 2350132 w 6737282"/>
              <a:gd name="connsiteY73" fmla="*/ 0 h 6032228"/>
              <a:gd name="connsiteX74" fmla="*/ 3150522 w 6737282"/>
              <a:gd name="connsiteY74" fmla="*/ 0 h 6032228"/>
              <a:gd name="connsiteX75" fmla="*/ 3264863 w 6737282"/>
              <a:gd name="connsiteY75" fmla="*/ 65415 h 6032228"/>
              <a:gd name="connsiteX76" fmla="*/ 3665057 w 6737282"/>
              <a:gd name="connsiteY76" fmla="*/ 770436 h 6032228"/>
              <a:gd name="connsiteX77" fmla="*/ 3665057 w 6737282"/>
              <a:gd name="connsiteY77" fmla="*/ 906111 h 6032228"/>
              <a:gd name="connsiteX78" fmla="*/ 3264863 w 6737282"/>
              <a:gd name="connsiteY78" fmla="*/ 1611131 h 6032228"/>
              <a:gd name="connsiteX79" fmla="*/ 3150522 w 6737282"/>
              <a:gd name="connsiteY79" fmla="*/ 1676547 h 6032228"/>
              <a:gd name="connsiteX80" fmla="*/ 2350132 w 6737282"/>
              <a:gd name="connsiteY80" fmla="*/ 1676547 h 6032228"/>
              <a:gd name="connsiteX81" fmla="*/ 2235791 w 6737282"/>
              <a:gd name="connsiteY81" fmla="*/ 1611131 h 6032228"/>
              <a:gd name="connsiteX82" fmla="*/ 1835596 w 6737282"/>
              <a:gd name="connsiteY82" fmla="*/ 906111 h 6032228"/>
              <a:gd name="connsiteX83" fmla="*/ 1835596 w 6737282"/>
              <a:gd name="connsiteY83" fmla="*/ 770436 h 6032228"/>
              <a:gd name="connsiteX84" fmla="*/ 2235791 w 6737282"/>
              <a:gd name="connsiteY84" fmla="*/ 65415 h 6032228"/>
              <a:gd name="connsiteX85" fmla="*/ 2350132 w 6737282"/>
              <a:gd name="connsiteY85" fmla="*/ 0 h 603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737282" h="6032228">
                <a:moveTo>
                  <a:pt x="3069307" y="4550727"/>
                </a:moveTo>
                <a:cubicBezTo>
                  <a:pt x="3069307" y="4550727"/>
                  <a:pt x="3069307" y="4550727"/>
                  <a:pt x="3741218" y="4550727"/>
                </a:cubicBezTo>
                <a:cubicBezTo>
                  <a:pt x="3752102" y="4550727"/>
                  <a:pt x="3762715" y="4552172"/>
                  <a:pt x="3772850" y="4554928"/>
                </a:cubicBezTo>
                <a:lnTo>
                  <a:pt x="3794605" y="4564050"/>
                </a:lnTo>
                <a:lnTo>
                  <a:pt x="3781310" y="4587045"/>
                </a:lnTo>
                <a:cubicBezTo>
                  <a:pt x="3661093" y="4794962"/>
                  <a:pt x="3507216" y="5061097"/>
                  <a:pt x="3310252" y="5401750"/>
                </a:cubicBezTo>
                <a:cubicBezTo>
                  <a:pt x="3251786" y="5502720"/>
                  <a:pt x="3146542" y="5564857"/>
                  <a:pt x="3029607" y="5564857"/>
                </a:cubicBezTo>
                <a:cubicBezTo>
                  <a:pt x="3029607" y="5564857"/>
                  <a:pt x="3029607" y="5564857"/>
                  <a:pt x="2804017" y="5564857"/>
                </a:cubicBezTo>
                <a:lnTo>
                  <a:pt x="2777701" y="5564857"/>
                </a:lnTo>
                <a:lnTo>
                  <a:pt x="2752589" y="5521614"/>
                </a:lnTo>
                <a:cubicBezTo>
                  <a:pt x="2717623" y="5461398"/>
                  <a:pt x="2676936" y="5391332"/>
                  <a:pt x="2629590" y="5309799"/>
                </a:cubicBezTo>
                <a:cubicBezTo>
                  <a:pt x="2607824" y="5273652"/>
                  <a:pt x="2607824" y="5227386"/>
                  <a:pt x="2629590" y="5191240"/>
                </a:cubicBezTo>
                <a:cubicBezTo>
                  <a:pt x="2629590" y="5191240"/>
                  <a:pt x="2629590" y="5191240"/>
                  <a:pt x="2966272" y="4611452"/>
                </a:cubicBezTo>
                <a:cubicBezTo>
                  <a:pt x="2986590" y="4573861"/>
                  <a:pt x="3027221" y="4550727"/>
                  <a:pt x="3069307" y="4550727"/>
                </a:cubicBezTo>
                <a:close/>
                <a:moveTo>
                  <a:pt x="1224899" y="1805663"/>
                </a:moveTo>
                <a:cubicBezTo>
                  <a:pt x="1224899" y="1805663"/>
                  <a:pt x="1224899" y="1805663"/>
                  <a:pt x="3029607" y="1805663"/>
                </a:cubicBezTo>
                <a:cubicBezTo>
                  <a:pt x="3146542" y="1805663"/>
                  <a:pt x="3251786" y="1867798"/>
                  <a:pt x="3310252" y="1968768"/>
                </a:cubicBezTo>
                <a:cubicBezTo>
                  <a:pt x="3310252" y="1968768"/>
                  <a:pt x="3310252" y="1968768"/>
                  <a:pt x="4210657" y="3526038"/>
                </a:cubicBezTo>
                <a:cubicBezTo>
                  <a:pt x="4269126" y="3623125"/>
                  <a:pt x="4269126" y="3747395"/>
                  <a:pt x="4210657" y="3844482"/>
                </a:cubicBezTo>
                <a:cubicBezTo>
                  <a:pt x="4210657" y="3844482"/>
                  <a:pt x="4210657" y="3844482"/>
                  <a:pt x="3876331" y="4422707"/>
                </a:cubicBezTo>
                <a:lnTo>
                  <a:pt x="3848154" y="4471437"/>
                </a:lnTo>
                <a:lnTo>
                  <a:pt x="3849146" y="4471853"/>
                </a:lnTo>
                <a:cubicBezTo>
                  <a:pt x="3869404" y="4483677"/>
                  <a:pt x="3886591" y="4500801"/>
                  <a:pt x="3898870" y="4522003"/>
                </a:cubicBezTo>
                <a:cubicBezTo>
                  <a:pt x="3898870" y="4522003"/>
                  <a:pt x="3898870" y="4522003"/>
                  <a:pt x="4277006" y="5175999"/>
                </a:cubicBezTo>
                <a:cubicBezTo>
                  <a:pt x="4301561" y="5216772"/>
                  <a:pt x="4301561" y="5268961"/>
                  <a:pt x="4277006" y="5309735"/>
                </a:cubicBezTo>
                <a:cubicBezTo>
                  <a:pt x="4277006" y="5309735"/>
                  <a:pt x="4277006" y="5309735"/>
                  <a:pt x="3898870" y="5963729"/>
                </a:cubicBezTo>
                <a:cubicBezTo>
                  <a:pt x="3874314" y="6006133"/>
                  <a:pt x="3830116" y="6032228"/>
                  <a:pt x="3781007" y="6032228"/>
                </a:cubicBezTo>
                <a:cubicBezTo>
                  <a:pt x="3781007" y="6032228"/>
                  <a:pt x="3781007" y="6032228"/>
                  <a:pt x="3023096" y="6032228"/>
                </a:cubicBezTo>
                <a:cubicBezTo>
                  <a:pt x="2975623" y="6032228"/>
                  <a:pt x="2929790" y="6006133"/>
                  <a:pt x="2906872" y="5963729"/>
                </a:cubicBezTo>
                <a:cubicBezTo>
                  <a:pt x="2906872" y="5963729"/>
                  <a:pt x="2906872" y="5963729"/>
                  <a:pt x="2703170" y="5612942"/>
                </a:cubicBezTo>
                <a:lnTo>
                  <a:pt x="2680159" y="5573313"/>
                </a:lnTo>
                <a:lnTo>
                  <a:pt x="2698265" y="5573313"/>
                </a:lnTo>
                <a:lnTo>
                  <a:pt x="2783846" y="5573313"/>
                </a:lnTo>
                <a:lnTo>
                  <a:pt x="2821023" y="5637336"/>
                </a:lnTo>
                <a:cubicBezTo>
                  <a:pt x="2963060" y="5881934"/>
                  <a:pt x="2963060" y="5881934"/>
                  <a:pt x="2963060" y="5881934"/>
                </a:cubicBezTo>
                <a:cubicBezTo>
                  <a:pt x="2983378" y="5919525"/>
                  <a:pt x="3024012" y="5942660"/>
                  <a:pt x="3066097" y="5942660"/>
                </a:cubicBezTo>
                <a:cubicBezTo>
                  <a:pt x="3738008" y="5942660"/>
                  <a:pt x="3738008" y="5942660"/>
                  <a:pt x="3738008" y="5942660"/>
                </a:cubicBezTo>
                <a:cubicBezTo>
                  <a:pt x="3781543" y="5942660"/>
                  <a:pt x="3820726" y="5919525"/>
                  <a:pt x="3842494" y="5881934"/>
                </a:cubicBezTo>
                <a:cubicBezTo>
                  <a:pt x="4177724" y="5302148"/>
                  <a:pt x="4177724" y="5302148"/>
                  <a:pt x="4177724" y="5302148"/>
                </a:cubicBezTo>
                <a:cubicBezTo>
                  <a:pt x="4199492" y="5266000"/>
                  <a:pt x="4199492" y="5219733"/>
                  <a:pt x="4177724" y="5183586"/>
                </a:cubicBezTo>
                <a:cubicBezTo>
                  <a:pt x="3842494" y="4603800"/>
                  <a:pt x="3842494" y="4603800"/>
                  <a:pt x="3842494" y="4603800"/>
                </a:cubicBezTo>
                <a:cubicBezTo>
                  <a:pt x="3831610" y="4585003"/>
                  <a:pt x="3816372" y="4569821"/>
                  <a:pt x="3798414" y="4559340"/>
                </a:cubicBezTo>
                <a:lnTo>
                  <a:pt x="3793313" y="4557203"/>
                </a:lnTo>
                <a:lnTo>
                  <a:pt x="3820657" y="4509913"/>
                </a:lnTo>
                <a:lnTo>
                  <a:pt x="3840991" y="4474742"/>
                </a:lnTo>
                <a:lnTo>
                  <a:pt x="3819900" y="4465898"/>
                </a:lnTo>
                <a:cubicBezTo>
                  <a:pt x="3808466" y="4462788"/>
                  <a:pt x="3796496" y="4461158"/>
                  <a:pt x="3784219" y="4461158"/>
                </a:cubicBezTo>
                <a:cubicBezTo>
                  <a:pt x="3026307" y="4461158"/>
                  <a:pt x="3026307" y="4461158"/>
                  <a:pt x="3026307" y="4461158"/>
                </a:cubicBezTo>
                <a:cubicBezTo>
                  <a:pt x="2978836" y="4461158"/>
                  <a:pt x="2933001" y="4487252"/>
                  <a:pt x="2910084" y="4529655"/>
                </a:cubicBezTo>
                <a:cubicBezTo>
                  <a:pt x="2530310" y="5183651"/>
                  <a:pt x="2530310" y="5183651"/>
                  <a:pt x="2530310" y="5183651"/>
                </a:cubicBezTo>
                <a:cubicBezTo>
                  <a:pt x="2505754" y="5224424"/>
                  <a:pt x="2505754" y="5276613"/>
                  <a:pt x="2530310" y="5317387"/>
                </a:cubicBezTo>
                <a:cubicBezTo>
                  <a:pt x="2577781" y="5399135"/>
                  <a:pt x="2619318" y="5470667"/>
                  <a:pt x="2655664" y="5533256"/>
                </a:cubicBezTo>
                <a:lnTo>
                  <a:pt x="2674015" y="5564857"/>
                </a:lnTo>
                <a:lnTo>
                  <a:pt x="2589005" y="5564857"/>
                </a:lnTo>
                <a:cubicBezTo>
                  <a:pt x="2324644" y="5564857"/>
                  <a:pt x="1901666" y="5564857"/>
                  <a:pt x="1224899" y="5564857"/>
                </a:cubicBezTo>
                <a:cubicBezTo>
                  <a:pt x="1111863" y="5564857"/>
                  <a:pt x="1002722" y="5502720"/>
                  <a:pt x="948151" y="5401750"/>
                </a:cubicBezTo>
                <a:cubicBezTo>
                  <a:pt x="948151" y="5401750"/>
                  <a:pt x="948151" y="5401750"/>
                  <a:pt x="43851" y="3844482"/>
                </a:cubicBezTo>
                <a:cubicBezTo>
                  <a:pt x="-14618" y="3747395"/>
                  <a:pt x="-14618" y="3623125"/>
                  <a:pt x="43851" y="3526038"/>
                </a:cubicBezTo>
                <a:cubicBezTo>
                  <a:pt x="43851" y="3526038"/>
                  <a:pt x="43851" y="3526038"/>
                  <a:pt x="948151" y="1968768"/>
                </a:cubicBezTo>
                <a:cubicBezTo>
                  <a:pt x="1002722" y="1867798"/>
                  <a:pt x="1111863" y="1805663"/>
                  <a:pt x="1224899" y="1805663"/>
                </a:cubicBezTo>
                <a:close/>
                <a:moveTo>
                  <a:pt x="4371720" y="257854"/>
                </a:moveTo>
                <a:cubicBezTo>
                  <a:pt x="5796146" y="257854"/>
                  <a:pt x="5796146" y="257854"/>
                  <a:pt x="5796146" y="257854"/>
                </a:cubicBezTo>
                <a:cubicBezTo>
                  <a:pt x="5868214" y="257854"/>
                  <a:pt x="5961481" y="309594"/>
                  <a:pt x="5999634" y="374270"/>
                </a:cubicBezTo>
                <a:cubicBezTo>
                  <a:pt x="6711846" y="1628971"/>
                  <a:pt x="6711846" y="1628971"/>
                  <a:pt x="6711846" y="1628971"/>
                </a:cubicBezTo>
                <a:cubicBezTo>
                  <a:pt x="6745761" y="1697958"/>
                  <a:pt x="6745761" y="1801438"/>
                  <a:pt x="6711846" y="1870427"/>
                </a:cubicBezTo>
                <a:cubicBezTo>
                  <a:pt x="5999634" y="3125126"/>
                  <a:pt x="5999634" y="3125126"/>
                  <a:pt x="5999634" y="3125126"/>
                </a:cubicBezTo>
                <a:cubicBezTo>
                  <a:pt x="5961481" y="3189803"/>
                  <a:pt x="5868214" y="3241542"/>
                  <a:pt x="5796146" y="3241542"/>
                </a:cubicBezTo>
                <a:lnTo>
                  <a:pt x="4371720" y="3241542"/>
                </a:lnTo>
                <a:cubicBezTo>
                  <a:pt x="4295413" y="3241542"/>
                  <a:pt x="4202148" y="3189803"/>
                  <a:pt x="4168233" y="3125126"/>
                </a:cubicBezTo>
                <a:cubicBezTo>
                  <a:pt x="3456020" y="1870427"/>
                  <a:pt x="3456020" y="1870427"/>
                  <a:pt x="3456020" y="1870427"/>
                </a:cubicBezTo>
                <a:cubicBezTo>
                  <a:pt x="3417865" y="1801438"/>
                  <a:pt x="3417865" y="1697958"/>
                  <a:pt x="3456020" y="1628971"/>
                </a:cubicBezTo>
                <a:cubicBezTo>
                  <a:pt x="4168233" y="374270"/>
                  <a:pt x="4168233" y="374270"/>
                  <a:pt x="4168233" y="374270"/>
                </a:cubicBezTo>
                <a:cubicBezTo>
                  <a:pt x="4202148" y="309594"/>
                  <a:pt x="4295413" y="257854"/>
                  <a:pt x="4371720" y="257854"/>
                </a:cubicBezTo>
                <a:close/>
                <a:moveTo>
                  <a:pt x="2350132" y="0"/>
                </a:moveTo>
                <a:cubicBezTo>
                  <a:pt x="3150522" y="0"/>
                  <a:pt x="3150522" y="0"/>
                  <a:pt x="3150522" y="0"/>
                </a:cubicBezTo>
                <a:cubicBezTo>
                  <a:pt x="3191018" y="0"/>
                  <a:pt x="3243425" y="29073"/>
                  <a:pt x="3264863" y="65415"/>
                </a:cubicBezTo>
                <a:cubicBezTo>
                  <a:pt x="3665057" y="770436"/>
                  <a:pt x="3665057" y="770436"/>
                  <a:pt x="3665057" y="770436"/>
                </a:cubicBezTo>
                <a:cubicBezTo>
                  <a:pt x="3684115" y="809200"/>
                  <a:pt x="3684115" y="867346"/>
                  <a:pt x="3665057" y="906111"/>
                </a:cubicBezTo>
                <a:cubicBezTo>
                  <a:pt x="3264863" y="1611131"/>
                  <a:pt x="3264863" y="1611131"/>
                  <a:pt x="3264863" y="1611131"/>
                </a:cubicBezTo>
                <a:cubicBezTo>
                  <a:pt x="3243425" y="1647474"/>
                  <a:pt x="3191018" y="1676547"/>
                  <a:pt x="3150522" y="1676547"/>
                </a:cubicBezTo>
                <a:lnTo>
                  <a:pt x="2350132" y="1676547"/>
                </a:lnTo>
                <a:cubicBezTo>
                  <a:pt x="2307254" y="1676547"/>
                  <a:pt x="2254848" y="1647474"/>
                  <a:pt x="2235791" y="1611131"/>
                </a:cubicBezTo>
                <a:cubicBezTo>
                  <a:pt x="1835596" y="906111"/>
                  <a:pt x="1835596" y="906111"/>
                  <a:pt x="1835596" y="906111"/>
                </a:cubicBezTo>
                <a:cubicBezTo>
                  <a:pt x="1814157" y="867346"/>
                  <a:pt x="1814157" y="809200"/>
                  <a:pt x="1835596" y="770436"/>
                </a:cubicBezTo>
                <a:cubicBezTo>
                  <a:pt x="2235791" y="65415"/>
                  <a:pt x="2235791" y="65415"/>
                  <a:pt x="2235791" y="65415"/>
                </a:cubicBezTo>
                <a:cubicBezTo>
                  <a:pt x="2254848" y="29073"/>
                  <a:pt x="2307254" y="0"/>
                  <a:pt x="235013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6001" y="318374"/>
            <a:ext cx="6757415" cy="1748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7200"/>
              <a:t>Conclusiones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2E128A19-78E8-6553-E836-1E7DD2886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86" y="2383971"/>
            <a:ext cx="2743200" cy="2743200"/>
          </a:xfrm>
          <a:prstGeom prst="rect">
            <a:avLst/>
          </a:prstGeom>
        </p:spPr>
      </p:pic>
      <p:sp>
        <p:nvSpPr>
          <p:cNvPr id="8" name="Subtitle 4">
            <a:extLst>
              <a:ext uri="{FF2B5EF4-FFF2-40B4-BE49-F238E27FC236}">
                <a16:creationId xmlns:a16="http://schemas.microsoft.com/office/drawing/2014/main" id="{71D4808E-34C2-6AAD-F2F6-7CD28F22150B}"/>
              </a:ext>
            </a:extLst>
          </p:cNvPr>
          <p:cNvSpPr txBox="1">
            <a:spLocks/>
          </p:cNvSpPr>
          <p:nvPr/>
        </p:nvSpPr>
        <p:spPr>
          <a:xfrm>
            <a:off x="4272080" y="4224400"/>
            <a:ext cx="7830207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cs typeface="Calibri"/>
              </a:rPr>
              <a:t>No </a:t>
            </a:r>
            <a:r>
              <a:rPr lang="en-GB" dirty="0" err="1">
                <a:cs typeface="Calibri"/>
              </a:rPr>
              <a:t>tiene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en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cuenta</a:t>
            </a:r>
            <a:r>
              <a:rPr lang="en-GB" dirty="0">
                <a:cs typeface="Calibri"/>
              </a:rPr>
              <a:t> la </a:t>
            </a:r>
            <a:r>
              <a:rPr lang="en-GB" dirty="0" err="1">
                <a:cs typeface="Calibri"/>
              </a:rPr>
              <a:t>correlatividad</a:t>
            </a:r>
            <a:r>
              <a:rPr lang="en-GB" dirty="0">
                <a:cs typeface="Calibri"/>
              </a:rPr>
              <a:t> entre variables, y sus </a:t>
            </a:r>
            <a:r>
              <a:rPr lang="en-GB" dirty="0" err="1">
                <a:cs typeface="Calibri"/>
              </a:rPr>
              <a:t>conclusiones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globales</a:t>
            </a:r>
            <a:r>
              <a:rPr lang="en-GB" dirty="0">
                <a:cs typeface="Calibri"/>
              </a:rPr>
              <a:t> se </a:t>
            </a:r>
            <a:r>
              <a:rPr lang="en-GB" dirty="0" err="1">
                <a:cs typeface="Calibri"/>
              </a:rPr>
              <a:t>deben</a:t>
            </a:r>
            <a:r>
              <a:rPr lang="en-GB" dirty="0">
                <a:cs typeface="Calibri"/>
              </a:rPr>
              <a:t> manipular con </a:t>
            </a:r>
            <a:r>
              <a:rPr lang="en-GB" dirty="0" err="1">
                <a:cs typeface="Calibri"/>
              </a:rPr>
              <a:t>cuidado</a:t>
            </a:r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4210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A7077E-D9D4-41B6-3AE4-D4268498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742729" cy="2955723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  <a:ea typeface="+mj-lt"/>
                <a:cs typeface="+mj-lt"/>
              </a:rPr>
              <a:t>Por qué usarlo?</a:t>
            </a:r>
            <a:br>
              <a:rPr lang="es-ES" dirty="0">
                <a:ea typeface="+mj-lt"/>
                <a:cs typeface="+mj-lt"/>
              </a:rPr>
            </a:br>
            <a:br>
              <a:rPr lang="es-ES" dirty="0">
                <a:ea typeface="+mj-lt"/>
                <a:cs typeface="+mj-lt"/>
              </a:rPr>
            </a:br>
            <a:endParaRPr lang="en-GB" dirty="0">
              <a:solidFill>
                <a:srgbClr val="FFFFFF"/>
              </a:solidFill>
              <a:cs typeface="Calibri Light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EE7597-6FB6-5E83-921B-A4C4802BE5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9078676"/>
              </p:ext>
            </p:extLst>
          </p:nvPr>
        </p:nvGraphicFramePr>
        <p:xfrm>
          <a:off x="5221662" y="3072020"/>
          <a:ext cx="6513604" cy="3294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BBAF3004-C668-C1D8-D43E-BE8D5484C958}"/>
              </a:ext>
            </a:extLst>
          </p:cNvPr>
          <p:cNvSpPr txBox="1"/>
          <p:nvPr/>
        </p:nvSpPr>
        <p:spPr>
          <a:xfrm>
            <a:off x="5216977" y="2887436"/>
            <a:ext cx="550408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err="1">
                <a:cs typeface="Calibri"/>
              </a:rPr>
              <a:t>Esta</a:t>
            </a:r>
            <a:r>
              <a:rPr lang="en-GB" sz="2800" b="1">
                <a:cs typeface="Calibri"/>
              </a:rPr>
              <a:t> </a:t>
            </a:r>
            <a:r>
              <a:rPr lang="en-GB" sz="2800" b="1" err="1">
                <a:cs typeface="Calibri"/>
              </a:rPr>
              <a:t>explicación</a:t>
            </a:r>
            <a:r>
              <a:rPr lang="en-GB" sz="2800" b="1">
                <a:cs typeface="Calibri"/>
              </a:rPr>
              <a:t> </a:t>
            </a:r>
            <a:r>
              <a:rPr lang="en-GB" sz="2800" b="1" err="1">
                <a:cs typeface="Calibri"/>
              </a:rPr>
              <a:t>nos</a:t>
            </a:r>
            <a:r>
              <a:rPr lang="en-GB" sz="2800" b="1">
                <a:cs typeface="Calibri"/>
              </a:rPr>
              <a:t> </a:t>
            </a:r>
            <a:r>
              <a:rPr lang="en-GB" sz="2800" b="1" err="1">
                <a:cs typeface="Calibri"/>
              </a:rPr>
              <a:t>permite</a:t>
            </a:r>
            <a:r>
              <a:rPr lang="en-GB" sz="2800" b="1">
                <a:cs typeface="Calibri"/>
              </a:rPr>
              <a:t>:</a:t>
            </a:r>
            <a:endParaRPr lang="en-GB" sz="2800" b="1" err="1"/>
          </a:p>
        </p:txBody>
      </p:sp>
      <p:graphicFrame>
        <p:nvGraphicFramePr>
          <p:cNvPr id="78" name="Content Placeholder 2">
            <a:extLst>
              <a:ext uri="{FF2B5EF4-FFF2-40B4-BE49-F238E27FC236}">
                <a16:creationId xmlns:a16="http://schemas.microsoft.com/office/drawing/2014/main" id="{A4BD11A9-4DCE-90C6-0EFE-04C387CE0E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2459632"/>
              </p:ext>
            </p:extLst>
          </p:nvPr>
        </p:nvGraphicFramePr>
        <p:xfrm>
          <a:off x="5286976" y="209079"/>
          <a:ext cx="6513604" cy="29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93026255-F421-54D9-22B4-94B4A66D1131}"/>
              </a:ext>
            </a:extLst>
          </p:cNvPr>
          <p:cNvSpPr txBox="1"/>
          <p:nvPr/>
        </p:nvSpPr>
        <p:spPr>
          <a:xfrm>
            <a:off x="1055858" y="2764325"/>
            <a:ext cx="362670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+mj-lt"/>
                <a:ea typeface="+mj-lt"/>
                <a:cs typeface="+mj-lt"/>
              </a:rPr>
              <a:t>Para que </a:t>
            </a:r>
            <a:r>
              <a:rPr lang="en-GB" sz="4400" dirty="0" err="1">
                <a:solidFill>
                  <a:schemeClr val="bg1"/>
                </a:solidFill>
                <a:latin typeface="+mj-lt"/>
                <a:ea typeface="+mj-lt"/>
                <a:cs typeface="+mj-lt"/>
              </a:rPr>
              <a:t>sirve</a:t>
            </a:r>
            <a:r>
              <a:rPr lang="en-GB" sz="4400" dirty="0">
                <a:solidFill>
                  <a:schemeClr val="bg1"/>
                </a:solidFill>
                <a:latin typeface="+mj-lt"/>
                <a:ea typeface="+mj-lt"/>
                <a:cs typeface="+mj-lt"/>
              </a:rPr>
              <a:t>?</a:t>
            </a:r>
            <a:endParaRPr lang="es-AR" sz="4400" dirty="0">
              <a:solidFill>
                <a:schemeClr val="bg1"/>
              </a:solidFill>
              <a:latin typeface="+mj-lt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852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9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BGRectangle">
            <a:extLst>
              <a:ext uri="{FF2B5EF4-FFF2-40B4-BE49-F238E27FC236}">
                <a16:creationId xmlns:a16="http://schemas.microsoft.com/office/drawing/2014/main" id="{89C1B8B3-9FDD-4D8C-9C4D-2FD7CFA2F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Objetos en una mesa">
            <a:extLst>
              <a:ext uri="{FF2B5EF4-FFF2-40B4-BE49-F238E27FC236}">
                <a16:creationId xmlns:a16="http://schemas.microsoft.com/office/drawing/2014/main" id="{C2F04094-D7C3-E4EE-F2D9-D0F9D099BE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28"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ACDF5B-7E7F-1256-E05C-1116FC694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480" y="1200152"/>
            <a:ext cx="6897171" cy="4457696"/>
          </a:xfrm>
        </p:spPr>
        <p:txBody>
          <a:bodyPr anchor="ctr">
            <a:normAutofit/>
          </a:bodyPr>
          <a:lstStyle/>
          <a:p>
            <a:pPr algn="r"/>
            <a:r>
              <a:rPr lang="es-ES" sz="8000">
                <a:solidFill>
                  <a:srgbClr val="FFFFFF"/>
                </a:solidFill>
              </a:rPr>
              <a:t>Gracias</a:t>
            </a:r>
            <a:endParaRPr lang="es-AR" sz="80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D3E591-8528-E639-9532-3979B3F5B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5502" y="1200152"/>
            <a:ext cx="2816535" cy="4457696"/>
          </a:xfrm>
        </p:spPr>
        <p:txBody>
          <a:bodyPr anchor="ctr">
            <a:normAutofit/>
          </a:bodyPr>
          <a:lstStyle/>
          <a:p>
            <a:pPr algn="l"/>
            <a:endParaRPr lang="es-AR" sz="2800">
              <a:solidFill>
                <a:srgbClr val="FFFFFF"/>
              </a:solidFill>
            </a:endParaRPr>
          </a:p>
        </p:txBody>
      </p:sp>
      <p:sp>
        <p:nvSpPr>
          <p:cNvPr id="13" name="!!Line">
            <a:extLst>
              <a:ext uri="{FF2B5EF4-FFF2-40B4-BE49-F238E27FC236}">
                <a16:creationId xmlns:a16="http://schemas.microsoft.com/office/drawing/2014/main" id="{93A9CEA1-EFF3-40F6-AB36-E232925E7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4632" y="2286000"/>
            <a:ext cx="27432" cy="2286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156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9B5B8-7EE2-59BC-B10C-48B70D9F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2071" y="96673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/>
              <a:t>Cómo</a:t>
            </a:r>
            <a:r>
              <a:rPr lang="en-US" sz="5400"/>
              <a:t> </a:t>
            </a:r>
            <a:r>
              <a:rPr lang="en-US" sz="5400" err="1"/>
              <a:t>funciona</a:t>
            </a:r>
            <a:r>
              <a:rPr lang="en-US" sz="5400"/>
              <a:t>?</a:t>
            </a:r>
            <a:endParaRPr lang="en-US" sz="5400">
              <a:cs typeface="Calibri Light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Uma sala de cinzento cheio de marcas de interrogação com uma abertura">
            <a:extLst>
              <a:ext uri="{FF2B5EF4-FFF2-40B4-BE49-F238E27FC236}">
                <a16:creationId xmlns:a16="http://schemas.microsoft.com/office/drawing/2014/main" id="{303E0ED7-1CC9-DDA9-7DD7-EEB26312A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94" r="13496" b="-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3229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9B5B8-7EE2-59BC-B10C-48B70D9F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2071" y="96673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err="1"/>
              <a:t>Cómo</a:t>
            </a:r>
            <a:r>
              <a:rPr lang="en-US" sz="5400"/>
              <a:t> </a:t>
            </a:r>
            <a:r>
              <a:rPr lang="en-US" sz="5400" err="1"/>
              <a:t>funciona</a:t>
            </a:r>
            <a:r>
              <a:rPr lang="en-US" sz="5400"/>
              <a:t>?</a:t>
            </a:r>
            <a:endParaRPr lang="en-US" sz="5400">
              <a:cs typeface="Calibri Light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2" descr="A picture containing black, wire, light, clear&#10;&#10;Description automatically generated">
            <a:extLst>
              <a:ext uri="{FF2B5EF4-FFF2-40B4-BE49-F238E27FC236}">
                <a16:creationId xmlns:a16="http://schemas.microsoft.com/office/drawing/2014/main" id="{81525CB7-4D05-24B8-E4FB-E4FB919E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539" y="3613681"/>
            <a:ext cx="2743200" cy="2547257"/>
          </a:xfrm>
          <a:prstGeom prst="rect">
            <a:avLst/>
          </a:prstGeom>
        </p:spPr>
      </p:pic>
      <p:pic>
        <p:nvPicPr>
          <p:cNvPr id="13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B8081269-3D3D-4129-3055-48E6C7C8A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3492" y="755608"/>
            <a:ext cx="2007476" cy="1925667"/>
          </a:xfrm>
          <a:prstGeom prst="rect">
            <a:avLst/>
          </a:prstGeom>
        </p:spPr>
      </p:pic>
      <p:pic>
        <p:nvPicPr>
          <p:cNvPr id="14" name="Picture 14" descr="Icon&#10;&#10;Description automatically generated">
            <a:extLst>
              <a:ext uri="{FF2B5EF4-FFF2-40B4-BE49-F238E27FC236}">
                <a16:creationId xmlns:a16="http://schemas.microsoft.com/office/drawing/2014/main" id="{B8387F8A-AC2F-2FD2-8C26-8758B6293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191" y="3704896"/>
            <a:ext cx="2112580" cy="2086304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185ED53A-6C6C-23DB-B2D9-2B10D4616DDC}"/>
              </a:ext>
            </a:extLst>
          </p:cNvPr>
          <p:cNvSpPr/>
          <p:nvPr/>
        </p:nvSpPr>
        <p:spPr>
          <a:xfrm>
            <a:off x="1026072" y="1275223"/>
            <a:ext cx="1234965" cy="801413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4EFCA38-ECCD-7166-C51E-5F9AF3DC191B}"/>
              </a:ext>
            </a:extLst>
          </p:cNvPr>
          <p:cNvSpPr/>
          <p:nvPr/>
        </p:nvSpPr>
        <p:spPr>
          <a:xfrm>
            <a:off x="4538029" y="1231680"/>
            <a:ext cx="1234965" cy="801413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C37CD8-501F-5551-A11F-50B3AF11FF18}"/>
              </a:ext>
            </a:extLst>
          </p:cNvPr>
          <p:cNvSpPr txBox="1"/>
          <p:nvPr/>
        </p:nvSpPr>
        <p:spPr>
          <a:xfrm rot="16200000">
            <a:off x="-174173" y="1084519"/>
            <a:ext cx="138928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800" b="1" dirty="0">
                <a:solidFill>
                  <a:srgbClr val="000000"/>
                </a:solidFill>
                <a:cs typeface="Calibri"/>
              </a:rPr>
              <a:t>INPUT</a:t>
            </a:r>
            <a:endParaRPr lang="en-GB" sz="2800" b="1" dirty="0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9D9A33-21E4-0E54-F0FF-A697EDC3F7A4}"/>
              </a:ext>
            </a:extLst>
          </p:cNvPr>
          <p:cNvSpPr txBox="1"/>
          <p:nvPr/>
        </p:nvSpPr>
        <p:spPr>
          <a:xfrm rot="16200000">
            <a:off x="5274128" y="1057305"/>
            <a:ext cx="183560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800" b="1" dirty="0">
                <a:solidFill>
                  <a:srgbClr val="000000"/>
                </a:solidFill>
                <a:cs typeface="Calibri"/>
              </a:rPr>
              <a:t>OUTPUT</a:t>
            </a:r>
            <a:endParaRPr lang="en-GB" sz="2800" b="1" dirty="0">
              <a:solidFill>
                <a:srgbClr val="00000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E87FD9-C85C-7896-6175-10D51F8F9D17}"/>
              </a:ext>
            </a:extLst>
          </p:cNvPr>
          <p:cNvCxnSpPr/>
          <p:nvPr/>
        </p:nvCxnSpPr>
        <p:spPr>
          <a:xfrm>
            <a:off x="926647" y="2515961"/>
            <a:ext cx="1360714" cy="109945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1FFDD43-CC60-4186-E281-3E46D7BC1D20}"/>
              </a:ext>
            </a:extLst>
          </p:cNvPr>
          <p:cNvCxnSpPr>
            <a:cxnSpLocks/>
          </p:cNvCxnSpPr>
          <p:nvPr/>
        </p:nvCxnSpPr>
        <p:spPr>
          <a:xfrm flipH="1">
            <a:off x="4755029" y="2517072"/>
            <a:ext cx="1143000" cy="105591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62FDC80B-A028-F52D-EE71-A25AAC5059E0}"/>
              </a:ext>
            </a:extLst>
          </p:cNvPr>
          <p:cNvSpPr/>
          <p:nvPr/>
        </p:nvSpPr>
        <p:spPr>
          <a:xfrm>
            <a:off x="5195300" y="4127279"/>
            <a:ext cx="1615965" cy="1323927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976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3" grpId="0"/>
      <p:bldP spid="4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18" name="Picture 13" descr="Chart&#10;&#10;Description automatically generated">
            <a:extLst>
              <a:ext uri="{FF2B5EF4-FFF2-40B4-BE49-F238E27FC236}">
                <a16:creationId xmlns:a16="http://schemas.microsoft.com/office/drawing/2014/main" id="{4BFBB7B2-7F84-C1D4-7810-928783662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348593"/>
            <a:ext cx="4408714" cy="4065814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6C98F799-92D0-9286-632D-880AB1339D50}"/>
              </a:ext>
            </a:extLst>
          </p:cNvPr>
          <p:cNvSpPr/>
          <p:nvPr/>
        </p:nvSpPr>
        <p:spPr>
          <a:xfrm>
            <a:off x="3624942" y="4223658"/>
            <a:ext cx="108857" cy="11974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21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D2531DE-FBE5-5EC6-83D5-28354D54D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914" y="2511424"/>
            <a:ext cx="652054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ea typeface="Calibri"/>
                <a:cs typeface="Calibri"/>
              </a:rPr>
              <a:t>Se </a:t>
            </a:r>
            <a:r>
              <a:rPr lang="en-GB" sz="2000" dirty="0" err="1">
                <a:ea typeface="Calibri"/>
                <a:cs typeface="Calibri"/>
              </a:rPr>
              <a:t>elije</a:t>
            </a:r>
            <a:r>
              <a:rPr lang="en-GB" sz="2000" dirty="0">
                <a:ea typeface="Calibri"/>
                <a:cs typeface="Calibri"/>
              </a:rPr>
              <a:t> x </a:t>
            </a:r>
            <a:r>
              <a:rPr lang="en-GB" sz="2000" dirty="0" err="1">
                <a:ea typeface="Calibri"/>
                <a:cs typeface="Calibri"/>
              </a:rPr>
              <a:t>instancia</a:t>
            </a:r>
            <a:r>
              <a:rPr lang="en-GB" sz="2000" dirty="0">
                <a:ea typeface="Calibri"/>
                <a:cs typeface="Calibri"/>
              </a:rPr>
              <a:t> a </a:t>
            </a:r>
            <a:r>
              <a:rPr lang="en-GB" sz="2000" dirty="0" err="1">
                <a:ea typeface="Calibri"/>
                <a:cs typeface="Calibri"/>
              </a:rPr>
              <a:t>evaluar</a:t>
            </a:r>
            <a:r>
              <a:rPr lang="en-GB" sz="2000" dirty="0">
                <a:ea typeface="Calibri"/>
                <a:cs typeface="Calibri"/>
              </a:rPr>
              <a:t>.</a:t>
            </a:r>
          </a:p>
          <a:p>
            <a:endParaRPr lang="en-GB" sz="2000" dirty="0">
              <a:ea typeface="Calibri"/>
              <a:cs typeface="Calibri"/>
            </a:endParaRP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20CB2642-74C4-F70D-C697-E4A320C1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348593"/>
            <a:ext cx="4408714" cy="4065814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28AA634B-6290-47DC-7AF2-7BD500BB1E8F}"/>
              </a:ext>
            </a:extLst>
          </p:cNvPr>
          <p:cNvSpPr/>
          <p:nvPr/>
        </p:nvSpPr>
        <p:spPr>
          <a:xfrm>
            <a:off x="3624942" y="4223658"/>
            <a:ext cx="108857" cy="11974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01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D2531DE-FBE5-5EC6-83D5-28354D54D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914" y="2511424"/>
            <a:ext cx="630282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GB" sz="2000">
              <a:ea typeface="Calibri"/>
              <a:cs typeface="Calibri"/>
            </a:endParaRPr>
          </a:p>
          <a:p>
            <a:r>
              <a:rPr lang="en-GB" sz="2000">
                <a:ea typeface="Calibri"/>
                <a:cs typeface="Calibri"/>
              </a:rPr>
              <a:t>Se </a:t>
            </a:r>
            <a:r>
              <a:rPr lang="en-GB" sz="2000" err="1">
                <a:ea typeface="Calibri"/>
                <a:cs typeface="Calibri"/>
              </a:rPr>
              <a:t>crean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muestras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aleatorias</a:t>
            </a:r>
            <a:r>
              <a:rPr lang="en-GB" sz="2000">
                <a:ea typeface="Calibri"/>
                <a:cs typeface="Calibri"/>
              </a:rPr>
              <a:t> del vector de </a:t>
            </a:r>
            <a:r>
              <a:rPr lang="en-GB" sz="2000" err="1">
                <a:ea typeface="Calibri"/>
                <a:cs typeface="Calibri"/>
              </a:rPr>
              <a:t>caracteristicas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siguiendo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distribucion</a:t>
            </a:r>
            <a:r>
              <a:rPr lang="en-GB" sz="2000">
                <a:ea typeface="Calibri"/>
                <a:cs typeface="Calibri"/>
              </a:rPr>
              <a:t> normal</a:t>
            </a:r>
          </a:p>
          <a:p>
            <a:r>
              <a:rPr lang="en-GB" sz="2000" err="1">
                <a:ea typeface="Calibri"/>
                <a:cs typeface="Calibri"/>
              </a:rPr>
              <a:t>Calcula</a:t>
            </a:r>
            <a:r>
              <a:rPr lang="en-GB" sz="2000">
                <a:ea typeface="Calibri"/>
                <a:cs typeface="Calibri"/>
              </a:rPr>
              <a:t> f(z) la </a:t>
            </a:r>
            <a:r>
              <a:rPr lang="en-GB" sz="2000" err="1">
                <a:ea typeface="Calibri"/>
                <a:cs typeface="Calibri"/>
              </a:rPr>
              <a:t>prediccion</a:t>
            </a:r>
            <a:r>
              <a:rPr lang="en-GB" sz="2000">
                <a:ea typeface="Calibri"/>
                <a:cs typeface="Calibri"/>
              </a:rPr>
              <a:t> del </a:t>
            </a:r>
            <a:r>
              <a:rPr lang="en-GB" sz="2000" err="1">
                <a:ea typeface="Calibri"/>
                <a:cs typeface="Calibri"/>
              </a:rPr>
              <a:t>modelo</a:t>
            </a:r>
            <a:r>
              <a:rPr lang="en-GB" sz="2000">
                <a:ea typeface="Calibri"/>
                <a:cs typeface="Calibri"/>
              </a:rPr>
              <a:t> a </a:t>
            </a:r>
            <a:r>
              <a:rPr lang="en-GB" sz="2000" err="1">
                <a:ea typeface="Calibri"/>
                <a:cs typeface="Calibri"/>
              </a:rPr>
              <a:t>explicar</a:t>
            </a:r>
            <a:r>
              <a:rPr lang="en-GB" sz="2000">
                <a:ea typeface="Calibri"/>
                <a:cs typeface="Calibri"/>
              </a:rPr>
              <a:t> para </a:t>
            </a:r>
            <a:r>
              <a:rPr lang="en-GB" sz="2000" err="1">
                <a:ea typeface="Calibri"/>
                <a:cs typeface="Calibri"/>
              </a:rPr>
              <a:t>esos</a:t>
            </a:r>
            <a:r>
              <a:rPr lang="en-GB" sz="2000">
                <a:ea typeface="Calibri"/>
                <a:cs typeface="Calibri"/>
              </a:rPr>
              <a:t> puntos</a:t>
            </a: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20CB2642-74C4-F70D-C697-E4A320C1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348593"/>
            <a:ext cx="4408714" cy="4065814"/>
          </a:xfrm>
          <a:prstGeom prst="rect">
            <a:avLst/>
          </a:prstGeom>
        </p:spPr>
      </p:pic>
      <p:pic>
        <p:nvPicPr>
          <p:cNvPr id="3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E62557A-A876-E234-48C2-8499E8B82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" y="2432481"/>
            <a:ext cx="4539342" cy="388714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8AA634B-6290-47DC-7AF2-7BD500BB1E8F}"/>
              </a:ext>
            </a:extLst>
          </p:cNvPr>
          <p:cNvSpPr/>
          <p:nvPr/>
        </p:nvSpPr>
        <p:spPr>
          <a:xfrm>
            <a:off x="3624942" y="4223658"/>
            <a:ext cx="108857" cy="11974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DC03E5B-5C78-11CF-8622-B8E4DB9730D8}"/>
              </a:ext>
            </a:extLst>
          </p:cNvPr>
          <p:cNvSpPr txBox="1">
            <a:spLocks/>
          </p:cNvSpPr>
          <p:nvPr/>
        </p:nvSpPr>
        <p:spPr>
          <a:xfrm>
            <a:off x="5246914" y="2511424"/>
            <a:ext cx="652054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ea typeface="Calibri"/>
                <a:cs typeface="Calibri"/>
              </a:rPr>
              <a:t>Se </a:t>
            </a:r>
            <a:r>
              <a:rPr lang="en-GB" sz="2000" dirty="0" err="1">
                <a:ea typeface="Calibri"/>
                <a:cs typeface="Calibri"/>
              </a:rPr>
              <a:t>elije</a:t>
            </a:r>
            <a:r>
              <a:rPr lang="en-GB" sz="2000" dirty="0">
                <a:ea typeface="Calibri"/>
                <a:cs typeface="Calibri"/>
              </a:rPr>
              <a:t> x </a:t>
            </a:r>
            <a:r>
              <a:rPr lang="en-GB" sz="2000" dirty="0" err="1">
                <a:ea typeface="Calibri"/>
                <a:cs typeface="Calibri"/>
              </a:rPr>
              <a:t>instancia</a:t>
            </a:r>
            <a:r>
              <a:rPr lang="en-GB" sz="2000" dirty="0">
                <a:ea typeface="Calibri"/>
                <a:cs typeface="Calibri"/>
              </a:rPr>
              <a:t> a </a:t>
            </a:r>
            <a:r>
              <a:rPr lang="en-GB" sz="2000" dirty="0" err="1">
                <a:ea typeface="Calibri"/>
                <a:cs typeface="Calibri"/>
              </a:rPr>
              <a:t>evaluar</a:t>
            </a:r>
            <a:r>
              <a:rPr lang="en-GB" sz="2000" dirty="0">
                <a:ea typeface="Calibri"/>
                <a:cs typeface="Calibri"/>
              </a:rPr>
              <a:t>.</a:t>
            </a:r>
          </a:p>
          <a:p>
            <a:endParaRPr lang="en-GB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943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D2531DE-FBE5-5EC6-83D5-28354D54D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914" y="2652937"/>
            <a:ext cx="6302829" cy="327365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GB" sz="2000" dirty="0">
              <a:ea typeface="Calibri"/>
              <a:cs typeface="Calibri"/>
            </a:endParaRPr>
          </a:p>
          <a:p>
            <a:endParaRPr lang="en-GB" sz="2000" dirty="0">
              <a:ea typeface="Calibri"/>
              <a:cs typeface="Calibri"/>
            </a:endParaRPr>
          </a:p>
          <a:p>
            <a:endParaRPr lang="en-GB" sz="2000" dirty="0">
              <a:ea typeface="Calibri"/>
              <a:cs typeface="Calibri"/>
            </a:endParaRPr>
          </a:p>
          <a:p>
            <a:endParaRPr lang="en-GB" sz="2000" dirty="0">
              <a:ea typeface="Calibri"/>
              <a:cs typeface="Calibri"/>
            </a:endParaRPr>
          </a:p>
          <a:p>
            <a:r>
              <a:rPr lang="en-GB" sz="2000" dirty="0">
                <a:ea typeface="Calibri"/>
                <a:cs typeface="Calibri"/>
              </a:rPr>
              <a:t>Se le </a:t>
            </a:r>
            <a:r>
              <a:rPr lang="en-GB" sz="2000" dirty="0" err="1">
                <a:ea typeface="Calibri"/>
                <a:cs typeface="Calibri"/>
              </a:rPr>
              <a:t>asigna</a:t>
            </a:r>
            <a:r>
              <a:rPr lang="en-GB" sz="2000" dirty="0">
                <a:ea typeface="Calibri"/>
                <a:cs typeface="Calibri"/>
              </a:rPr>
              <a:t> mayor peso a las </a:t>
            </a:r>
            <a:r>
              <a:rPr lang="en-GB" sz="2000" dirty="0" err="1">
                <a:ea typeface="Calibri"/>
                <a:cs typeface="Calibri"/>
              </a:rPr>
              <a:t>instancias</a:t>
            </a:r>
            <a:r>
              <a:rPr lang="en-GB" sz="2000" dirty="0">
                <a:ea typeface="Calibri"/>
                <a:cs typeface="Calibri"/>
              </a:rPr>
              <a:t> </a:t>
            </a:r>
            <a:r>
              <a:rPr lang="en-GB" sz="2000" dirty="0" err="1">
                <a:ea typeface="Calibri"/>
                <a:cs typeface="Calibri"/>
              </a:rPr>
              <a:t>cercanas</a:t>
            </a:r>
            <a:r>
              <a:rPr lang="en-GB" sz="2000" dirty="0">
                <a:ea typeface="Calibri"/>
                <a:cs typeface="Calibri"/>
              </a:rPr>
              <a:t> a x</a:t>
            </a:r>
          </a:p>
          <a:p>
            <a:endParaRPr lang="en-GB" sz="2000" dirty="0">
              <a:ea typeface="Calibri"/>
              <a:cs typeface="Calibri"/>
            </a:endParaRP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20CB2642-74C4-F70D-C697-E4A320C1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348593"/>
            <a:ext cx="4408714" cy="4065814"/>
          </a:xfrm>
          <a:prstGeom prst="rect">
            <a:avLst/>
          </a:prstGeom>
        </p:spPr>
      </p:pic>
      <p:pic>
        <p:nvPicPr>
          <p:cNvPr id="3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E62557A-A876-E234-48C2-8499E8B82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" y="2432481"/>
            <a:ext cx="4539342" cy="38871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FC3764-CB4B-9DA1-29C6-9EC85882FB16}"/>
              </a:ext>
            </a:extLst>
          </p:cNvPr>
          <p:cNvSpPr txBox="1">
            <a:spLocks/>
          </p:cNvSpPr>
          <p:nvPr/>
        </p:nvSpPr>
        <p:spPr>
          <a:xfrm>
            <a:off x="5246914" y="2511424"/>
            <a:ext cx="6302829" cy="2544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ea typeface="Calibri"/>
                <a:cs typeface="Calibri"/>
              </a:rPr>
              <a:t>Se </a:t>
            </a:r>
            <a:r>
              <a:rPr lang="en-GB" sz="2000" dirty="0" err="1">
                <a:ea typeface="Calibri"/>
                <a:cs typeface="Calibri"/>
              </a:rPr>
              <a:t>elije</a:t>
            </a:r>
            <a:r>
              <a:rPr lang="en-GB" sz="2000" dirty="0">
                <a:ea typeface="Calibri"/>
                <a:cs typeface="Calibri"/>
              </a:rPr>
              <a:t> x la </a:t>
            </a:r>
            <a:r>
              <a:rPr lang="en-GB" sz="2000" dirty="0" err="1">
                <a:ea typeface="Calibri"/>
                <a:cs typeface="Calibri"/>
              </a:rPr>
              <a:t>instancia</a:t>
            </a:r>
            <a:r>
              <a:rPr lang="en-GB" sz="2000" dirty="0">
                <a:ea typeface="Calibri"/>
                <a:cs typeface="Calibri"/>
              </a:rPr>
              <a:t> a </a:t>
            </a:r>
            <a:r>
              <a:rPr lang="en-GB" sz="2000" dirty="0" err="1">
                <a:ea typeface="Calibri"/>
                <a:cs typeface="Calibri"/>
              </a:rPr>
              <a:t>evaluar</a:t>
            </a:r>
            <a:r>
              <a:rPr lang="en-GB" sz="2000" dirty="0">
                <a:ea typeface="Calibri"/>
                <a:cs typeface="Calibri"/>
              </a:rPr>
              <a:t>.</a:t>
            </a:r>
          </a:p>
          <a:p>
            <a:r>
              <a:rPr lang="en-GB" sz="2000" dirty="0">
                <a:ea typeface="Calibri"/>
                <a:cs typeface="Calibri"/>
              </a:rPr>
              <a:t>Se </a:t>
            </a:r>
            <a:r>
              <a:rPr lang="en-GB" sz="2000" dirty="0" err="1">
                <a:ea typeface="Calibri"/>
                <a:cs typeface="Calibri"/>
              </a:rPr>
              <a:t>crean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muestras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aleatorias</a:t>
            </a:r>
            <a:r>
              <a:rPr lang="en-GB" sz="2000" dirty="0">
                <a:ea typeface="Calibri"/>
                <a:cs typeface="Calibri"/>
              </a:rPr>
              <a:t> del vector de </a:t>
            </a:r>
            <a:r>
              <a:rPr lang="en-GB" sz="2000" dirty="0" err="1">
                <a:ea typeface="Calibri"/>
                <a:cs typeface="Calibri"/>
              </a:rPr>
              <a:t>caracteristicas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siguiendo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distribucion</a:t>
            </a:r>
            <a:r>
              <a:rPr lang="en-GB" sz="2000" dirty="0">
                <a:ea typeface="Calibri"/>
                <a:cs typeface="Calibri"/>
              </a:rPr>
              <a:t> normal</a:t>
            </a:r>
          </a:p>
          <a:p>
            <a:r>
              <a:rPr lang="en-GB" sz="2000" dirty="0" err="1">
                <a:ea typeface="Calibri"/>
                <a:cs typeface="Calibri"/>
              </a:rPr>
              <a:t>Calcula</a:t>
            </a:r>
            <a:r>
              <a:rPr lang="en-GB" sz="2000" dirty="0">
                <a:ea typeface="Calibri"/>
                <a:cs typeface="Calibri"/>
              </a:rPr>
              <a:t> f(z) la </a:t>
            </a:r>
            <a:r>
              <a:rPr lang="en-GB" sz="2000" dirty="0" err="1">
                <a:ea typeface="Calibri"/>
                <a:cs typeface="Calibri"/>
              </a:rPr>
              <a:t>prediccion</a:t>
            </a:r>
            <a:r>
              <a:rPr lang="en-GB" sz="2000" dirty="0">
                <a:ea typeface="Calibri"/>
                <a:cs typeface="Calibri"/>
              </a:rPr>
              <a:t> del </a:t>
            </a:r>
            <a:r>
              <a:rPr lang="en-GB" sz="2000" dirty="0" err="1">
                <a:ea typeface="Calibri"/>
                <a:cs typeface="Calibri"/>
              </a:rPr>
              <a:t>modelo</a:t>
            </a:r>
            <a:r>
              <a:rPr lang="en-GB" sz="2000" dirty="0">
                <a:ea typeface="Calibri"/>
                <a:cs typeface="Calibri"/>
              </a:rPr>
              <a:t> a </a:t>
            </a:r>
            <a:r>
              <a:rPr lang="en-GB" sz="2000" dirty="0" err="1">
                <a:ea typeface="Calibri"/>
                <a:cs typeface="Calibri"/>
              </a:rPr>
              <a:t>explicar</a:t>
            </a:r>
            <a:r>
              <a:rPr lang="en-GB" sz="2000" dirty="0">
                <a:ea typeface="Calibri"/>
                <a:cs typeface="Calibri"/>
              </a:rPr>
              <a:t> para </a:t>
            </a:r>
            <a:r>
              <a:rPr lang="en-GB" sz="2000" dirty="0" err="1">
                <a:ea typeface="Calibri"/>
                <a:cs typeface="Calibri"/>
              </a:rPr>
              <a:t>esos</a:t>
            </a:r>
            <a:r>
              <a:rPr lang="en-GB" sz="2000" dirty="0">
                <a:ea typeface="Calibri"/>
                <a:cs typeface="Calibri"/>
              </a:rPr>
              <a:t> puntos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8AA634B-6290-47DC-7AF2-7BD500BB1E8F}"/>
              </a:ext>
            </a:extLst>
          </p:cNvPr>
          <p:cNvSpPr/>
          <p:nvPr/>
        </p:nvSpPr>
        <p:spPr>
          <a:xfrm>
            <a:off x="3624942" y="4223658"/>
            <a:ext cx="108857" cy="11974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4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4EC660D-2336-E7EF-F6D3-CF2CDA0AA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43" y="2427387"/>
            <a:ext cx="4343400" cy="398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1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449977-BF32-09BE-0565-CF91F15D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err="1">
                <a:solidFill>
                  <a:schemeClr val="bg1"/>
                </a:solidFill>
                <a:cs typeface="Calibri Light"/>
              </a:rPr>
              <a:t>Cómo</a:t>
            </a:r>
            <a:r>
              <a:rPr lang="en-US">
                <a:solidFill>
                  <a:schemeClr val="bg1"/>
                </a:solidFill>
                <a:cs typeface="Calibri Light"/>
              </a:rPr>
              <a:t> </a:t>
            </a:r>
            <a:r>
              <a:rPr lang="en-US" err="1">
                <a:solidFill>
                  <a:schemeClr val="bg1"/>
                </a:solidFill>
                <a:cs typeface="Calibri Light"/>
              </a:rPr>
              <a:t>funciona</a:t>
            </a:r>
            <a:r>
              <a:rPr lang="en-US">
                <a:solidFill>
                  <a:schemeClr val="bg1"/>
                </a:solidFill>
                <a:cs typeface="Calibri Light"/>
              </a:rPr>
              <a:t>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D2531DE-FBE5-5EC6-83D5-28354D54D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914" y="2511424"/>
            <a:ext cx="630282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>
                <a:ea typeface="Calibri"/>
                <a:cs typeface="Calibri"/>
              </a:rPr>
              <a:t>Se </a:t>
            </a:r>
            <a:r>
              <a:rPr lang="en-GB" sz="2000" err="1">
                <a:ea typeface="Calibri"/>
                <a:cs typeface="Calibri"/>
              </a:rPr>
              <a:t>elije</a:t>
            </a:r>
            <a:r>
              <a:rPr lang="en-GB" sz="2000">
                <a:ea typeface="Calibri"/>
                <a:cs typeface="Calibri"/>
              </a:rPr>
              <a:t> x la </a:t>
            </a:r>
            <a:r>
              <a:rPr lang="en-GB" sz="2000" err="1">
                <a:ea typeface="Calibri"/>
                <a:cs typeface="Calibri"/>
              </a:rPr>
              <a:t>instancia</a:t>
            </a:r>
            <a:r>
              <a:rPr lang="en-GB" sz="2000">
                <a:ea typeface="Calibri"/>
                <a:cs typeface="Calibri"/>
              </a:rPr>
              <a:t> a </a:t>
            </a:r>
            <a:r>
              <a:rPr lang="en-GB" sz="2000" err="1">
                <a:ea typeface="Calibri"/>
                <a:cs typeface="Calibri"/>
              </a:rPr>
              <a:t>evaluar</a:t>
            </a:r>
            <a:r>
              <a:rPr lang="en-GB" sz="2000">
                <a:ea typeface="Calibri"/>
                <a:cs typeface="Calibri"/>
              </a:rPr>
              <a:t>.</a:t>
            </a:r>
          </a:p>
          <a:p>
            <a:r>
              <a:rPr lang="en-GB" sz="2000">
                <a:ea typeface="Calibri"/>
                <a:cs typeface="Calibri"/>
              </a:rPr>
              <a:t>Se </a:t>
            </a:r>
            <a:r>
              <a:rPr lang="en-GB" sz="2000" err="1">
                <a:ea typeface="Calibri"/>
                <a:cs typeface="Calibri"/>
              </a:rPr>
              <a:t>crean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muestras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aleatorias</a:t>
            </a:r>
            <a:r>
              <a:rPr lang="en-GB" sz="2000">
                <a:ea typeface="Calibri"/>
                <a:cs typeface="Calibri"/>
              </a:rPr>
              <a:t> del vector de </a:t>
            </a:r>
            <a:r>
              <a:rPr lang="en-GB" sz="2000" err="1">
                <a:ea typeface="Calibri"/>
                <a:cs typeface="Calibri"/>
              </a:rPr>
              <a:t>caracteristicas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siguiendo</a:t>
            </a:r>
            <a:r>
              <a:rPr lang="en-GB" sz="2000">
                <a:ea typeface="Calibri"/>
                <a:cs typeface="Calibri"/>
              </a:rPr>
              <a:t> </a:t>
            </a:r>
            <a:r>
              <a:rPr lang="en-GB" sz="2000" err="1">
                <a:ea typeface="Calibri"/>
                <a:cs typeface="Calibri"/>
              </a:rPr>
              <a:t>distribucion</a:t>
            </a:r>
            <a:r>
              <a:rPr lang="en-GB" sz="2000">
                <a:ea typeface="Calibri"/>
                <a:cs typeface="Calibri"/>
              </a:rPr>
              <a:t> normal</a:t>
            </a:r>
          </a:p>
          <a:p>
            <a:r>
              <a:rPr lang="en-GB" sz="2000" err="1">
                <a:ea typeface="Calibri"/>
                <a:cs typeface="Calibri"/>
              </a:rPr>
              <a:t>Calcula</a:t>
            </a:r>
            <a:r>
              <a:rPr lang="en-GB" sz="2000">
                <a:ea typeface="Calibri"/>
                <a:cs typeface="Calibri"/>
              </a:rPr>
              <a:t> f(z) la </a:t>
            </a:r>
            <a:r>
              <a:rPr lang="en-GB" sz="2000" err="1">
                <a:ea typeface="Calibri"/>
                <a:cs typeface="Calibri"/>
              </a:rPr>
              <a:t>prediccion</a:t>
            </a:r>
            <a:r>
              <a:rPr lang="en-GB" sz="2000">
                <a:ea typeface="Calibri"/>
                <a:cs typeface="Calibri"/>
              </a:rPr>
              <a:t> del </a:t>
            </a:r>
            <a:r>
              <a:rPr lang="en-GB" sz="2000" err="1">
                <a:ea typeface="Calibri"/>
                <a:cs typeface="Calibri"/>
              </a:rPr>
              <a:t>modelo</a:t>
            </a:r>
            <a:r>
              <a:rPr lang="en-GB" sz="2000">
                <a:ea typeface="Calibri"/>
                <a:cs typeface="Calibri"/>
              </a:rPr>
              <a:t> a </a:t>
            </a:r>
            <a:r>
              <a:rPr lang="en-GB" sz="2000" err="1">
                <a:ea typeface="Calibri"/>
                <a:cs typeface="Calibri"/>
              </a:rPr>
              <a:t>explicar</a:t>
            </a:r>
            <a:r>
              <a:rPr lang="en-GB" sz="2000">
                <a:ea typeface="Calibri"/>
                <a:cs typeface="Calibri"/>
              </a:rPr>
              <a:t> para </a:t>
            </a:r>
            <a:r>
              <a:rPr lang="en-GB" sz="2000" err="1">
                <a:ea typeface="Calibri"/>
                <a:cs typeface="Calibri"/>
              </a:rPr>
              <a:t>esos</a:t>
            </a:r>
            <a:r>
              <a:rPr lang="en-GB" sz="2000">
                <a:ea typeface="Calibri"/>
                <a:cs typeface="Calibri"/>
              </a:rPr>
              <a:t> puntos</a:t>
            </a:r>
          </a:p>
          <a:p>
            <a:r>
              <a:rPr lang="en-GB" sz="2000">
                <a:ea typeface="Calibri"/>
                <a:cs typeface="Calibri"/>
              </a:rPr>
              <a:t>Se le </a:t>
            </a:r>
            <a:r>
              <a:rPr lang="en-GB" sz="2000" err="1">
                <a:ea typeface="Calibri"/>
                <a:cs typeface="Calibri"/>
              </a:rPr>
              <a:t>asigna</a:t>
            </a:r>
            <a:r>
              <a:rPr lang="en-GB" sz="2000">
                <a:ea typeface="Calibri"/>
                <a:cs typeface="Calibri"/>
              </a:rPr>
              <a:t> mayor peso a las </a:t>
            </a:r>
            <a:r>
              <a:rPr lang="en-GB" sz="2000" err="1">
                <a:ea typeface="Calibri"/>
                <a:cs typeface="Calibri"/>
              </a:rPr>
              <a:t>instancias</a:t>
            </a:r>
            <a:r>
              <a:rPr lang="en-GB" sz="2000">
                <a:ea typeface="Calibri"/>
                <a:cs typeface="Calibri"/>
              </a:rPr>
              <a:t> </a:t>
            </a:r>
            <a:r>
              <a:rPr lang="en-GB" sz="2000" err="1">
                <a:ea typeface="Calibri"/>
                <a:cs typeface="Calibri"/>
              </a:rPr>
              <a:t>cercanas</a:t>
            </a:r>
            <a:r>
              <a:rPr lang="en-GB" sz="2000">
                <a:ea typeface="Calibri"/>
                <a:cs typeface="Calibri"/>
              </a:rPr>
              <a:t> a x</a:t>
            </a: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20CB2642-74C4-F70D-C697-E4A320C1F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348593"/>
            <a:ext cx="4408714" cy="4065814"/>
          </a:xfrm>
          <a:prstGeom prst="rect">
            <a:avLst/>
          </a:prstGeom>
        </p:spPr>
      </p:pic>
      <p:pic>
        <p:nvPicPr>
          <p:cNvPr id="3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E62557A-A876-E234-48C2-8499E8B82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" y="2432481"/>
            <a:ext cx="4539342" cy="388714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8AA634B-6290-47DC-7AF2-7BD500BB1E8F}"/>
              </a:ext>
            </a:extLst>
          </p:cNvPr>
          <p:cNvSpPr/>
          <p:nvPr/>
        </p:nvSpPr>
        <p:spPr>
          <a:xfrm>
            <a:off x="3624942" y="4223658"/>
            <a:ext cx="108857" cy="11974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pic>
        <p:nvPicPr>
          <p:cNvPr id="4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4EC660D-2336-E7EF-F6D3-CF2CDA0AA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943" y="2427387"/>
            <a:ext cx="4343400" cy="3984423"/>
          </a:xfrm>
          <a:prstGeom prst="rect">
            <a:avLst/>
          </a:prstGeom>
        </p:spPr>
      </p:pic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A2976198-1D71-408B-4A8C-5C425DE3C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29" y="2333461"/>
            <a:ext cx="4397828" cy="410696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477F01-DDE6-9E04-2DF6-211430702C07}"/>
              </a:ext>
            </a:extLst>
          </p:cNvPr>
          <p:cNvSpPr txBox="1">
            <a:spLocks/>
          </p:cNvSpPr>
          <p:nvPr/>
        </p:nvSpPr>
        <p:spPr>
          <a:xfrm>
            <a:off x="5246914" y="2652938"/>
            <a:ext cx="6302829" cy="4209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FF52F28-90BE-F45F-A5D4-4FAF4D21AEF2}"/>
              </a:ext>
            </a:extLst>
          </p:cNvPr>
          <p:cNvSpPr txBox="1">
            <a:spLocks/>
          </p:cNvSpPr>
          <p:nvPr/>
        </p:nvSpPr>
        <p:spPr>
          <a:xfrm>
            <a:off x="5246914" y="3469366"/>
            <a:ext cx="6302829" cy="33933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ea typeface="Calibri"/>
              <a:cs typeface="Calibri"/>
            </a:endParaRPr>
          </a:p>
          <a:p>
            <a:endParaRPr lang="en-GB" sz="2000" dirty="0">
              <a:ea typeface="Calibri"/>
              <a:cs typeface="Calibri"/>
            </a:endParaRPr>
          </a:p>
          <a:p>
            <a:endParaRPr lang="en-GB" sz="2000" dirty="0">
              <a:ea typeface="Calibri"/>
              <a:cs typeface="Calibri"/>
            </a:endParaRPr>
          </a:p>
          <a:p>
            <a:r>
              <a:rPr lang="en-GB" sz="2000" dirty="0" err="1">
                <a:ea typeface="Calibri"/>
                <a:cs typeface="Calibri"/>
              </a:rPr>
              <a:t>Usamos</a:t>
            </a:r>
            <a:r>
              <a:rPr lang="en-GB" sz="2000" dirty="0">
                <a:ea typeface="Calibri"/>
                <a:cs typeface="Calibri"/>
              </a:rPr>
              <a:t> f(z) </a:t>
            </a:r>
            <a:r>
              <a:rPr lang="en-GB" sz="2000" dirty="0" err="1">
                <a:ea typeface="Calibri"/>
                <a:cs typeface="Calibri"/>
              </a:rPr>
              <a:t>como</a:t>
            </a:r>
            <a:r>
              <a:rPr lang="en-GB" sz="2000" dirty="0">
                <a:ea typeface="Calibri"/>
                <a:cs typeface="Calibri"/>
              </a:rPr>
              <a:t> label para </a:t>
            </a:r>
            <a:r>
              <a:rPr lang="en-GB" sz="2000" dirty="0" err="1">
                <a:ea typeface="Calibri"/>
                <a:cs typeface="Calibri"/>
              </a:rPr>
              <a:t>encontrar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modelo</a:t>
            </a:r>
            <a:r>
              <a:rPr lang="en-GB" sz="2000" dirty="0">
                <a:ea typeface="Calibri"/>
                <a:cs typeface="Calibri"/>
              </a:rPr>
              <a:t> interpretable g que </a:t>
            </a:r>
            <a:r>
              <a:rPr lang="en-GB" sz="2000" dirty="0" err="1">
                <a:ea typeface="Calibri"/>
                <a:cs typeface="Calibri"/>
              </a:rPr>
              <a:t>performe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en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esa</a:t>
            </a:r>
            <a:r>
              <a:rPr lang="en-GB" sz="2000" dirty="0">
                <a:ea typeface="Calibri"/>
                <a:cs typeface="Calibri"/>
              </a:rPr>
              <a:t> zona. </a:t>
            </a:r>
            <a:r>
              <a:rPr lang="en-GB" sz="2000" dirty="0" err="1">
                <a:ea typeface="Calibri"/>
                <a:cs typeface="Calibri"/>
              </a:rPr>
              <a:t>Optimizamos</a:t>
            </a:r>
            <a:r>
              <a:rPr lang="en-GB" sz="2000" dirty="0">
                <a:ea typeface="Calibri"/>
                <a:cs typeface="Calibri"/>
              </a:rPr>
              <a:t> epsilon(x) para </a:t>
            </a:r>
            <a:r>
              <a:rPr lang="en-GB" sz="2000" dirty="0" err="1">
                <a:ea typeface="Calibri"/>
                <a:cs typeface="Calibri"/>
              </a:rPr>
              <a:t>obtener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una</a:t>
            </a:r>
            <a:r>
              <a:rPr lang="en-GB" sz="2000" dirty="0">
                <a:ea typeface="Calibri"/>
                <a:cs typeface="Calibri"/>
              </a:rPr>
              <a:t> </a:t>
            </a:r>
            <a:r>
              <a:rPr lang="en-GB" sz="2000" dirty="0" err="1">
                <a:ea typeface="Calibri"/>
                <a:cs typeface="Calibri"/>
              </a:rPr>
              <a:t>explciacion</a:t>
            </a:r>
            <a:r>
              <a:rPr lang="en-GB" sz="2000" dirty="0">
                <a:ea typeface="Calibri"/>
                <a:cs typeface="Calibri"/>
              </a:rPr>
              <a:t>.</a:t>
            </a:r>
          </a:p>
          <a:p>
            <a:r>
              <a:rPr lang="en-GB" sz="2000" dirty="0" err="1">
                <a:ea typeface="Calibri"/>
                <a:cs typeface="Calibri"/>
              </a:rPr>
              <a:t>Extraermos</a:t>
            </a:r>
            <a:r>
              <a:rPr lang="en-GB" sz="2000" dirty="0">
                <a:ea typeface="Calibri"/>
                <a:cs typeface="Calibri"/>
              </a:rPr>
              <a:t> pesos de las variables del </a:t>
            </a:r>
            <a:r>
              <a:rPr lang="en-GB" sz="2000" dirty="0" err="1">
                <a:ea typeface="Calibri"/>
                <a:cs typeface="Calibri"/>
              </a:rPr>
              <a:t>modelo</a:t>
            </a:r>
            <a:r>
              <a:rPr lang="en-GB" sz="2000" dirty="0">
                <a:ea typeface="Calibri"/>
                <a:cs typeface="Calibri"/>
              </a:rPr>
              <a:t> g</a:t>
            </a: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AAA623C5-1313-2619-B644-F87E5E85A2F4}"/>
              </a:ext>
            </a:extLst>
          </p:cNvPr>
          <p:cNvSpPr txBox="1"/>
          <p:nvPr/>
        </p:nvSpPr>
        <p:spPr>
          <a:xfrm>
            <a:off x="686532" y="6411364"/>
            <a:ext cx="11051008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s-A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ea typeface="+mn-lt"/>
                <a:cs typeface="+mn-lt"/>
              </a:rPr>
              <a:t>Fuente: https://medium.com/@evy_mcr/tutorial-en-inteligencia-artificial-explicable-parte-iii-8cb1c87927c0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7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549</Words>
  <Application>Microsoft Office PowerPoint</Application>
  <PresentationFormat>Panorámica</PresentationFormat>
  <Paragraphs>77</Paragraphs>
  <Slides>20</Slides>
  <Notes>1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de Office</vt:lpstr>
      <vt:lpstr>Local Interpretable Model-  Agnostic Explanations  (LIME)</vt:lpstr>
      <vt:lpstr>Por qué usarlo?  </vt:lpstr>
      <vt:lpstr>Cómo funciona?</vt:lpstr>
      <vt:lpstr>Cómo funciona?</vt:lpstr>
      <vt:lpstr>Cómo funciona?</vt:lpstr>
      <vt:lpstr>Cómo funciona?</vt:lpstr>
      <vt:lpstr>Cómo funciona?</vt:lpstr>
      <vt:lpstr>Cómo funciona?</vt:lpstr>
      <vt:lpstr>Cómo funciona?</vt:lpstr>
      <vt:lpstr>Cómo funciona?</vt:lpstr>
      <vt:lpstr>Pros</vt:lpstr>
      <vt:lpstr>Algunos ejemplos de uso</vt:lpstr>
      <vt:lpstr>Ejemplo1: Clasificación de texto con SVMs</vt:lpstr>
      <vt:lpstr>Ejemplo 2: Identificación de objetos en imagenes</vt:lpstr>
      <vt:lpstr>Presentación de PowerPoint</vt:lpstr>
      <vt:lpstr>Caso de aplicación en R</vt:lpstr>
      <vt:lpstr>Conclusiones </vt:lpstr>
      <vt:lpstr>Conclusiones</vt:lpstr>
      <vt:lpstr>Conclusiones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Interpretable Model-Agnostic Explanations  (LIME)</dc:title>
  <dc:creator>Guillermo Obando M.</dc:creator>
  <cp:lastModifiedBy>Guillermo Obando M.</cp:lastModifiedBy>
  <cp:revision>118</cp:revision>
  <dcterms:created xsi:type="dcterms:W3CDTF">2022-12-02T23:39:50Z</dcterms:created>
  <dcterms:modified xsi:type="dcterms:W3CDTF">2022-12-05T04:45:39Z</dcterms:modified>
</cp:coreProperties>
</file>